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1126" r:id="rId2"/>
    <p:sldId id="1265" r:id="rId3"/>
    <p:sldId id="2222" r:id="rId4"/>
    <p:sldId id="2188" r:id="rId5"/>
    <p:sldId id="2555" r:id="rId6"/>
    <p:sldId id="2591" r:id="rId7"/>
    <p:sldId id="2573" r:id="rId8"/>
    <p:sldId id="2587" r:id="rId9"/>
    <p:sldId id="2574" r:id="rId10"/>
    <p:sldId id="2575" r:id="rId11"/>
    <p:sldId id="2576" r:id="rId12"/>
    <p:sldId id="2577" r:id="rId13"/>
    <p:sldId id="2592" r:id="rId14"/>
    <p:sldId id="2567" r:id="rId15"/>
    <p:sldId id="2568" r:id="rId16"/>
    <p:sldId id="2569" r:id="rId17"/>
    <p:sldId id="2570" r:id="rId18"/>
    <p:sldId id="2571" r:id="rId19"/>
    <p:sldId id="2578" r:id="rId20"/>
    <p:sldId id="2579" r:id="rId21"/>
    <p:sldId id="2580" r:id="rId22"/>
    <p:sldId id="2581" r:id="rId23"/>
    <p:sldId id="2582" r:id="rId24"/>
    <p:sldId id="2583" r:id="rId25"/>
    <p:sldId id="2584" r:id="rId26"/>
    <p:sldId id="2585" r:id="rId27"/>
    <p:sldId id="2556" r:id="rId28"/>
    <p:sldId id="2557" r:id="rId29"/>
    <p:sldId id="2558" r:id="rId30"/>
    <p:sldId id="2559" r:id="rId31"/>
    <p:sldId id="2560" r:id="rId32"/>
    <p:sldId id="2561" r:id="rId33"/>
    <p:sldId id="2562" r:id="rId34"/>
    <p:sldId id="2563" r:id="rId35"/>
    <p:sldId id="2564" r:id="rId36"/>
    <p:sldId id="2565" r:id="rId37"/>
    <p:sldId id="2566" r:id="rId38"/>
    <p:sldId id="2572" r:id="rId39"/>
    <p:sldId id="2588" r:id="rId40"/>
    <p:sldId id="2589" r:id="rId41"/>
    <p:sldId id="2590" r:id="rId42"/>
    <p:sldId id="2495" r:id="rId43"/>
    <p:sldId id="2513" r:id="rId44"/>
    <p:sldId id="2494" r:id="rId45"/>
    <p:sldId id="2492" r:id="rId46"/>
    <p:sldId id="1462" r:id="rId47"/>
    <p:sldId id="1497" r:id="rId48"/>
    <p:sldId id="1198" r:id="rId49"/>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99"/>
    <a:srgbClr val="00FFCC"/>
    <a:srgbClr val="66FFFF"/>
    <a:srgbClr val="FF4BBB"/>
    <a:srgbClr val="FF99CC"/>
    <a:srgbClr val="66CCFF"/>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240" autoAdjust="0"/>
    <p:restoredTop sz="79931"/>
  </p:normalViewPr>
  <p:slideViewPr>
    <p:cSldViewPr snapToGrid="0">
      <p:cViewPr varScale="1">
        <p:scale>
          <a:sx n="78" d="100"/>
          <a:sy n="78" d="100"/>
        </p:scale>
        <p:origin x="32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CCF28E-5E15-CD4C-A9B5-200DC55E8496}" type="doc">
      <dgm:prSet loTypeId="urn:microsoft.com/office/officeart/2008/layout/HalfCircleOrganizationChart" loCatId="" qsTypeId="urn:microsoft.com/office/officeart/2005/8/quickstyle/simple1" qsCatId="simple" csTypeId="urn:microsoft.com/office/officeart/2005/8/colors/colorful5" csCatId="colorful" phldr="1"/>
      <dgm:spPr/>
      <dgm:t>
        <a:bodyPr/>
        <a:lstStyle/>
        <a:p>
          <a:endParaRPr lang="en-US"/>
        </a:p>
      </dgm:t>
    </dgm:pt>
    <dgm:pt modelId="{5A8A0A1C-8A7E-E846-99EB-5DE12663C2E9}">
      <dgm:prSet phldrT="[Text]"/>
      <dgm:spPr/>
      <dgm:t>
        <a:bodyPr/>
        <a:lstStyle/>
        <a:p>
          <a:r>
            <a:rPr lang="en-US" b="0" i="0" dirty="0">
              <a:effectLst/>
              <a:latin typeface="MuseoSans"/>
            </a:rPr>
            <a:t>measurement of pain</a:t>
          </a:r>
          <a:endParaRPr lang="en-US" dirty="0"/>
        </a:p>
      </dgm:t>
    </dgm:pt>
    <dgm:pt modelId="{F1719298-1201-4D48-8CAB-B843F05E1AFC}" type="parTrans" cxnId="{85AF1671-05E7-494D-BBDD-DC8F99F37C34}">
      <dgm:prSet/>
      <dgm:spPr/>
      <dgm:t>
        <a:bodyPr/>
        <a:lstStyle/>
        <a:p>
          <a:endParaRPr lang="en-US"/>
        </a:p>
      </dgm:t>
    </dgm:pt>
    <dgm:pt modelId="{DC3BBC36-56A6-094C-AD29-E6C11D4FB7E3}" type="sibTrans" cxnId="{85AF1671-05E7-494D-BBDD-DC8F99F37C34}">
      <dgm:prSet/>
      <dgm:spPr/>
      <dgm:t>
        <a:bodyPr/>
        <a:lstStyle/>
        <a:p>
          <a:endParaRPr lang="en-US"/>
        </a:p>
      </dgm:t>
    </dgm:pt>
    <dgm:pt modelId="{52D299A6-F47D-5D4B-B18A-98D8779CDFCD}">
      <dgm:prSet phldrT="[Text]"/>
      <dgm:spPr/>
      <dgm:t>
        <a:bodyPr/>
        <a:lstStyle/>
        <a:p>
          <a:r>
            <a:rPr lang="en-US" b="0" i="0">
              <a:effectLst/>
              <a:latin typeface="MuseoSans"/>
            </a:rPr>
            <a:t>Self-report</a:t>
          </a:r>
          <a:endParaRPr lang="en-US" dirty="0"/>
        </a:p>
      </dgm:t>
    </dgm:pt>
    <dgm:pt modelId="{A9E1C072-A62F-E349-AD9D-E26FFDF69E52}" type="parTrans" cxnId="{40B672CF-FF91-5641-91F1-E28E052A4F38}">
      <dgm:prSet/>
      <dgm:spPr/>
      <dgm:t>
        <a:bodyPr/>
        <a:lstStyle/>
        <a:p>
          <a:endParaRPr lang="en-US"/>
        </a:p>
      </dgm:t>
    </dgm:pt>
    <dgm:pt modelId="{C70B612B-98D2-8B47-AE31-1F8940478D57}" type="sibTrans" cxnId="{40B672CF-FF91-5641-91F1-E28E052A4F38}">
      <dgm:prSet/>
      <dgm:spPr/>
      <dgm:t>
        <a:bodyPr/>
        <a:lstStyle/>
        <a:p>
          <a:endParaRPr lang="en-US"/>
        </a:p>
      </dgm:t>
    </dgm:pt>
    <dgm:pt modelId="{70971301-5287-EA49-8107-6AF21290BFBB}">
      <dgm:prSet phldrT="[Text]"/>
      <dgm:spPr/>
      <dgm:t>
        <a:bodyPr/>
        <a:lstStyle/>
        <a:p>
          <a:r>
            <a:rPr lang="en-US" b="0" i="0">
              <a:effectLst/>
              <a:latin typeface="MuseoSans"/>
            </a:rPr>
            <a:t>Observe behavior and infer</a:t>
          </a:r>
          <a:endParaRPr lang="en-US" dirty="0"/>
        </a:p>
      </dgm:t>
    </dgm:pt>
    <dgm:pt modelId="{19FFAC3B-A6FD-5D4E-9A63-C066761A52FD}" type="parTrans" cxnId="{2718FC45-2710-F340-9C49-9744B4F9E35F}">
      <dgm:prSet/>
      <dgm:spPr/>
      <dgm:t>
        <a:bodyPr/>
        <a:lstStyle/>
        <a:p>
          <a:endParaRPr lang="en-US"/>
        </a:p>
      </dgm:t>
    </dgm:pt>
    <dgm:pt modelId="{CE79A10E-09C5-594B-8ED5-58F57F369225}" type="sibTrans" cxnId="{2718FC45-2710-F340-9C49-9744B4F9E35F}">
      <dgm:prSet/>
      <dgm:spPr/>
      <dgm:t>
        <a:bodyPr/>
        <a:lstStyle/>
        <a:p>
          <a:endParaRPr lang="en-US"/>
        </a:p>
      </dgm:t>
    </dgm:pt>
    <dgm:pt modelId="{F9782241-A2B6-6E43-BACB-EDBA66083817}">
      <dgm:prSet phldrT="[Text]"/>
      <dgm:spPr/>
      <dgm:t>
        <a:bodyPr/>
        <a:lstStyle/>
        <a:p>
          <a:r>
            <a:rPr lang="en-US" b="0" i="0" dirty="0">
              <a:effectLst/>
              <a:latin typeface="MuseoSans"/>
            </a:rPr>
            <a:t>Indirect Physiology</a:t>
          </a:r>
          <a:endParaRPr lang="en-US" dirty="0"/>
        </a:p>
      </dgm:t>
    </dgm:pt>
    <dgm:pt modelId="{586C586C-87A1-E746-ADAB-0CD6DCCBD21E}" type="parTrans" cxnId="{2FB5FB7F-69B8-7F40-8AFD-1486B828B75C}">
      <dgm:prSet/>
      <dgm:spPr/>
      <dgm:t>
        <a:bodyPr/>
        <a:lstStyle/>
        <a:p>
          <a:endParaRPr lang="en-US"/>
        </a:p>
      </dgm:t>
    </dgm:pt>
    <dgm:pt modelId="{661D7B15-3230-D545-89A9-222699C41563}" type="sibTrans" cxnId="{2FB5FB7F-69B8-7F40-8AFD-1486B828B75C}">
      <dgm:prSet/>
      <dgm:spPr/>
      <dgm:t>
        <a:bodyPr/>
        <a:lstStyle/>
        <a:p>
          <a:endParaRPr lang="en-US"/>
        </a:p>
      </dgm:t>
    </dgm:pt>
    <dgm:pt modelId="{4843D0F5-A436-6441-8B32-25C78AD5E18A}" type="pres">
      <dgm:prSet presAssocID="{79CCF28E-5E15-CD4C-A9B5-200DC55E8496}" presName="Name0" presStyleCnt="0">
        <dgm:presLayoutVars>
          <dgm:orgChart val="1"/>
          <dgm:chPref val="1"/>
          <dgm:dir/>
          <dgm:animOne val="branch"/>
          <dgm:animLvl val="lvl"/>
          <dgm:resizeHandles/>
        </dgm:presLayoutVars>
      </dgm:prSet>
      <dgm:spPr/>
    </dgm:pt>
    <dgm:pt modelId="{0FD57BB6-F25C-3A4D-BC99-1D0E4F5FEECF}" type="pres">
      <dgm:prSet presAssocID="{5A8A0A1C-8A7E-E846-99EB-5DE12663C2E9}" presName="hierRoot1" presStyleCnt="0">
        <dgm:presLayoutVars>
          <dgm:hierBranch val="init"/>
        </dgm:presLayoutVars>
      </dgm:prSet>
      <dgm:spPr/>
    </dgm:pt>
    <dgm:pt modelId="{06C7D910-1782-D745-875B-DB4CC30620E4}" type="pres">
      <dgm:prSet presAssocID="{5A8A0A1C-8A7E-E846-99EB-5DE12663C2E9}" presName="rootComposite1" presStyleCnt="0"/>
      <dgm:spPr/>
    </dgm:pt>
    <dgm:pt modelId="{44A101B8-7093-8646-A4A8-D2D010A29B26}" type="pres">
      <dgm:prSet presAssocID="{5A8A0A1C-8A7E-E846-99EB-5DE12663C2E9}" presName="rootText1" presStyleLbl="alignAcc1" presStyleIdx="0" presStyleCnt="0">
        <dgm:presLayoutVars>
          <dgm:chPref val="3"/>
        </dgm:presLayoutVars>
      </dgm:prSet>
      <dgm:spPr/>
    </dgm:pt>
    <dgm:pt modelId="{DE6575D9-5CFB-224B-8C32-62901A22DE55}" type="pres">
      <dgm:prSet presAssocID="{5A8A0A1C-8A7E-E846-99EB-5DE12663C2E9}" presName="topArc1" presStyleLbl="parChTrans1D1" presStyleIdx="0" presStyleCnt="8"/>
      <dgm:spPr/>
    </dgm:pt>
    <dgm:pt modelId="{242918B3-8BBA-F04C-B98C-87F1800B9CD8}" type="pres">
      <dgm:prSet presAssocID="{5A8A0A1C-8A7E-E846-99EB-5DE12663C2E9}" presName="bottomArc1" presStyleLbl="parChTrans1D1" presStyleIdx="1" presStyleCnt="8"/>
      <dgm:spPr/>
    </dgm:pt>
    <dgm:pt modelId="{EE011EF3-DF69-5F45-AA73-42FE1868A82F}" type="pres">
      <dgm:prSet presAssocID="{5A8A0A1C-8A7E-E846-99EB-5DE12663C2E9}" presName="topConnNode1" presStyleLbl="node1" presStyleIdx="0" presStyleCnt="0"/>
      <dgm:spPr/>
    </dgm:pt>
    <dgm:pt modelId="{FD0C3166-FC74-A64B-B3FE-2D806B487F9A}" type="pres">
      <dgm:prSet presAssocID="{5A8A0A1C-8A7E-E846-99EB-5DE12663C2E9}" presName="hierChild2" presStyleCnt="0"/>
      <dgm:spPr/>
    </dgm:pt>
    <dgm:pt modelId="{74B1DCCE-D249-904C-9312-70630C415865}" type="pres">
      <dgm:prSet presAssocID="{A9E1C072-A62F-E349-AD9D-E26FFDF69E52}" presName="Name28" presStyleLbl="parChTrans1D2" presStyleIdx="0" presStyleCnt="3"/>
      <dgm:spPr/>
    </dgm:pt>
    <dgm:pt modelId="{4E11E560-48CD-1F48-BFD4-0AD20B1E8F7B}" type="pres">
      <dgm:prSet presAssocID="{52D299A6-F47D-5D4B-B18A-98D8779CDFCD}" presName="hierRoot2" presStyleCnt="0">
        <dgm:presLayoutVars>
          <dgm:hierBranch val="init"/>
        </dgm:presLayoutVars>
      </dgm:prSet>
      <dgm:spPr/>
    </dgm:pt>
    <dgm:pt modelId="{D18F60DB-34CF-484B-B3F4-014723CB8931}" type="pres">
      <dgm:prSet presAssocID="{52D299A6-F47D-5D4B-B18A-98D8779CDFCD}" presName="rootComposite2" presStyleCnt="0"/>
      <dgm:spPr/>
    </dgm:pt>
    <dgm:pt modelId="{22402CE0-E8B8-A444-8ED4-95E6CE716513}" type="pres">
      <dgm:prSet presAssocID="{52D299A6-F47D-5D4B-B18A-98D8779CDFCD}" presName="rootText2" presStyleLbl="alignAcc1" presStyleIdx="0" presStyleCnt="0">
        <dgm:presLayoutVars>
          <dgm:chPref val="3"/>
        </dgm:presLayoutVars>
      </dgm:prSet>
      <dgm:spPr/>
    </dgm:pt>
    <dgm:pt modelId="{E4E0DC52-4011-C640-AAF0-79C1EAEE0094}" type="pres">
      <dgm:prSet presAssocID="{52D299A6-F47D-5D4B-B18A-98D8779CDFCD}" presName="topArc2" presStyleLbl="parChTrans1D1" presStyleIdx="2" presStyleCnt="8"/>
      <dgm:spPr/>
    </dgm:pt>
    <dgm:pt modelId="{4D79EFD0-81B6-3B49-876F-3FE1FAF43047}" type="pres">
      <dgm:prSet presAssocID="{52D299A6-F47D-5D4B-B18A-98D8779CDFCD}" presName="bottomArc2" presStyleLbl="parChTrans1D1" presStyleIdx="3" presStyleCnt="8"/>
      <dgm:spPr/>
    </dgm:pt>
    <dgm:pt modelId="{073769AE-D1E7-E048-A22F-BDD0D06BE5E1}" type="pres">
      <dgm:prSet presAssocID="{52D299A6-F47D-5D4B-B18A-98D8779CDFCD}" presName="topConnNode2" presStyleLbl="node2" presStyleIdx="0" presStyleCnt="0"/>
      <dgm:spPr/>
    </dgm:pt>
    <dgm:pt modelId="{81B055BF-9001-F84D-9EB8-CD0C9190F9F1}" type="pres">
      <dgm:prSet presAssocID="{52D299A6-F47D-5D4B-B18A-98D8779CDFCD}" presName="hierChild4" presStyleCnt="0"/>
      <dgm:spPr/>
    </dgm:pt>
    <dgm:pt modelId="{AD4C2498-8CD1-1D44-BD7F-950CC94E0BA9}" type="pres">
      <dgm:prSet presAssocID="{52D299A6-F47D-5D4B-B18A-98D8779CDFCD}" presName="hierChild5" presStyleCnt="0"/>
      <dgm:spPr/>
    </dgm:pt>
    <dgm:pt modelId="{5BFABA7A-11F0-EB41-B1A5-25E018350DE7}" type="pres">
      <dgm:prSet presAssocID="{19FFAC3B-A6FD-5D4E-9A63-C066761A52FD}" presName="Name28" presStyleLbl="parChTrans1D2" presStyleIdx="1" presStyleCnt="3"/>
      <dgm:spPr/>
    </dgm:pt>
    <dgm:pt modelId="{1B938122-4B83-F243-9BE9-C7C112A2C1AE}" type="pres">
      <dgm:prSet presAssocID="{70971301-5287-EA49-8107-6AF21290BFBB}" presName="hierRoot2" presStyleCnt="0">
        <dgm:presLayoutVars>
          <dgm:hierBranch val="init"/>
        </dgm:presLayoutVars>
      </dgm:prSet>
      <dgm:spPr/>
    </dgm:pt>
    <dgm:pt modelId="{E93EA5F1-5369-E644-926E-38597F559197}" type="pres">
      <dgm:prSet presAssocID="{70971301-5287-EA49-8107-6AF21290BFBB}" presName="rootComposite2" presStyleCnt="0"/>
      <dgm:spPr/>
    </dgm:pt>
    <dgm:pt modelId="{7242325B-4309-8842-984B-76DEAC830AC4}" type="pres">
      <dgm:prSet presAssocID="{70971301-5287-EA49-8107-6AF21290BFBB}" presName="rootText2" presStyleLbl="alignAcc1" presStyleIdx="0" presStyleCnt="0">
        <dgm:presLayoutVars>
          <dgm:chPref val="3"/>
        </dgm:presLayoutVars>
      </dgm:prSet>
      <dgm:spPr/>
    </dgm:pt>
    <dgm:pt modelId="{058D2545-C056-EC49-A2BF-F1EE9562FFFB}" type="pres">
      <dgm:prSet presAssocID="{70971301-5287-EA49-8107-6AF21290BFBB}" presName="topArc2" presStyleLbl="parChTrans1D1" presStyleIdx="4" presStyleCnt="8"/>
      <dgm:spPr/>
    </dgm:pt>
    <dgm:pt modelId="{858CB621-D218-E647-A1DF-257067FA6BB3}" type="pres">
      <dgm:prSet presAssocID="{70971301-5287-EA49-8107-6AF21290BFBB}" presName="bottomArc2" presStyleLbl="parChTrans1D1" presStyleIdx="5" presStyleCnt="8"/>
      <dgm:spPr/>
    </dgm:pt>
    <dgm:pt modelId="{2B2D0BA3-32ED-D047-B844-6B7EFD307A4A}" type="pres">
      <dgm:prSet presAssocID="{70971301-5287-EA49-8107-6AF21290BFBB}" presName="topConnNode2" presStyleLbl="node2" presStyleIdx="0" presStyleCnt="0"/>
      <dgm:spPr/>
    </dgm:pt>
    <dgm:pt modelId="{718BE371-B876-E24F-A2FB-EF53A8EE2CE2}" type="pres">
      <dgm:prSet presAssocID="{70971301-5287-EA49-8107-6AF21290BFBB}" presName="hierChild4" presStyleCnt="0"/>
      <dgm:spPr/>
    </dgm:pt>
    <dgm:pt modelId="{75375A5B-513E-454B-99E3-3E75975772CD}" type="pres">
      <dgm:prSet presAssocID="{70971301-5287-EA49-8107-6AF21290BFBB}" presName="hierChild5" presStyleCnt="0"/>
      <dgm:spPr/>
    </dgm:pt>
    <dgm:pt modelId="{33FDFC0F-31C1-724B-98CD-F09430CF5458}" type="pres">
      <dgm:prSet presAssocID="{586C586C-87A1-E746-ADAB-0CD6DCCBD21E}" presName="Name28" presStyleLbl="parChTrans1D2" presStyleIdx="2" presStyleCnt="3"/>
      <dgm:spPr/>
    </dgm:pt>
    <dgm:pt modelId="{78025501-199A-D541-ACE1-B170F6293DC1}" type="pres">
      <dgm:prSet presAssocID="{F9782241-A2B6-6E43-BACB-EDBA66083817}" presName="hierRoot2" presStyleCnt="0">
        <dgm:presLayoutVars>
          <dgm:hierBranch val="init"/>
        </dgm:presLayoutVars>
      </dgm:prSet>
      <dgm:spPr/>
    </dgm:pt>
    <dgm:pt modelId="{4C2BD0A0-AEAD-304A-BFEC-63A2A9A8EAB5}" type="pres">
      <dgm:prSet presAssocID="{F9782241-A2B6-6E43-BACB-EDBA66083817}" presName="rootComposite2" presStyleCnt="0"/>
      <dgm:spPr/>
    </dgm:pt>
    <dgm:pt modelId="{CA7C0A6C-9640-7E44-A7D1-3D18A6312696}" type="pres">
      <dgm:prSet presAssocID="{F9782241-A2B6-6E43-BACB-EDBA66083817}" presName="rootText2" presStyleLbl="alignAcc1" presStyleIdx="0" presStyleCnt="0">
        <dgm:presLayoutVars>
          <dgm:chPref val="3"/>
        </dgm:presLayoutVars>
      </dgm:prSet>
      <dgm:spPr/>
    </dgm:pt>
    <dgm:pt modelId="{28D9E4EC-1D97-1249-9545-06B4A795022F}" type="pres">
      <dgm:prSet presAssocID="{F9782241-A2B6-6E43-BACB-EDBA66083817}" presName="topArc2" presStyleLbl="parChTrans1D1" presStyleIdx="6" presStyleCnt="8"/>
      <dgm:spPr/>
    </dgm:pt>
    <dgm:pt modelId="{A06AFE30-2F35-C14B-8D04-D201D7E51458}" type="pres">
      <dgm:prSet presAssocID="{F9782241-A2B6-6E43-BACB-EDBA66083817}" presName="bottomArc2" presStyleLbl="parChTrans1D1" presStyleIdx="7" presStyleCnt="8"/>
      <dgm:spPr/>
    </dgm:pt>
    <dgm:pt modelId="{FCB379CF-2264-6A47-9149-83549DEE5FAE}" type="pres">
      <dgm:prSet presAssocID="{F9782241-A2B6-6E43-BACB-EDBA66083817}" presName="topConnNode2" presStyleLbl="node2" presStyleIdx="0" presStyleCnt="0"/>
      <dgm:spPr/>
    </dgm:pt>
    <dgm:pt modelId="{FAC2B9D0-9C98-5141-872E-CEA99D30400C}" type="pres">
      <dgm:prSet presAssocID="{F9782241-A2B6-6E43-BACB-EDBA66083817}" presName="hierChild4" presStyleCnt="0"/>
      <dgm:spPr/>
    </dgm:pt>
    <dgm:pt modelId="{5BB7F634-1E20-3449-B390-1D01AA8025B4}" type="pres">
      <dgm:prSet presAssocID="{F9782241-A2B6-6E43-BACB-EDBA66083817}" presName="hierChild5" presStyleCnt="0"/>
      <dgm:spPr/>
    </dgm:pt>
    <dgm:pt modelId="{D202577D-487E-5647-963A-C8377AB06B6E}" type="pres">
      <dgm:prSet presAssocID="{5A8A0A1C-8A7E-E846-99EB-5DE12663C2E9}" presName="hierChild3" presStyleCnt="0"/>
      <dgm:spPr/>
    </dgm:pt>
  </dgm:ptLst>
  <dgm:cxnLst>
    <dgm:cxn modelId="{9C620F02-5BDF-4B4C-8C3B-735E078A7368}" type="presOf" srcId="{19FFAC3B-A6FD-5D4E-9A63-C066761A52FD}" destId="{5BFABA7A-11F0-EB41-B1A5-25E018350DE7}" srcOrd="0" destOrd="0" presId="urn:microsoft.com/office/officeart/2008/layout/HalfCircleOrganizationChart"/>
    <dgm:cxn modelId="{26BF6B15-65E2-604F-BB41-2DC19DD270D9}" type="presOf" srcId="{70971301-5287-EA49-8107-6AF21290BFBB}" destId="{7242325B-4309-8842-984B-76DEAC830AC4}" srcOrd="0" destOrd="0" presId="urn:microsoft.com/office/officeart/2008/layout/HalfCircleOrganizationChart"/>
    <dgm:cxn modelId="{2718FC45-2710-F340-9C49-9744B4F9E35F}" srcId="{5A8A0A1C-8A7E-E846-99EB-5DE12663C2E9}" destId="{70971301-5287-EA49-8107-6AF21290BFBB}" srcOrd="1" destOrd="0" parTransId="{19FFAC3B-A6FD-5D4E-9A63-C066761A52FD}" sibTransId="{CE79A10E-09C5-594B-8ED5-58F57F369225}"/>
    <dgm:cxn modelId="{2B5BC658-2FE2-CB4E-8B3E-E4056C17E4C7}" type="presOf" srcId="{79CCF28E-5E15-CD4C-A9B5-200DC55E8496}" destId="{4843D0F5-A436-6441-8B32-25C78AD5E18A}" srcOrd="0" destOrd="0" presId="urn:microsoft.com/office/officeart/2008/layout/HalfCircleOrganizationChart"/>
    <dgm:cxn modelId="{37565664-D07D-7A40-8B4F-A4DDB86A6EEC}" type="presOf" srcId="{F9782241-A2B6-6E43-BACB-EDBA66083817}" destId="{FCB379CF-2264-6A47-9149-83549DEE5FAE}" srcOrd="1" destOrd="0" presId="urn:microsoft.com/office/officeart/2008/layout/HalfCircleOrganizationChart"/>
    <dgm:cxn modelId="{85AF1671-05E7-494D-BBDD-DC8F99F37C34}" srcId="{79CCF28E-5E15-CD4C-A9B5-200DC55E8496}" destId="{5A8A0A1C-8A7E-E846-99EB-5DE12663C2E9}" srcOrd="0" destOrd="0" parTransId="{F1719298-1201-4D48-8CAB-B843F05E1AFC}" sibTransId="{DC3BBC36-56A6-094C-AD29-E6C11D4FB7E3}"/>
    <dgm:cxn modelId="{44357471-3509-434F-929D-6EA73535A1C9}" type="presOf" srcId="{5A8A0A1C-8A7E-E846-99EB-5DE12663C2E9}" destId="{EE011EF3-DF69-5F45-AA73-42FE1868A82F}" srcOrd="1" destOrd="0" presId="urn:microsoft.com/office/officeart/2008/layout/HalfCircleOrganizationChart"/>
    <dgm:cxn modelId="{F32A3A7A-DD8C-484F-B8A1-6667B52CF93B}" type="presOf" srcId="{5A8A0A1C-8A7E-E846-99EB-5DE12663C2E9}" destId="{44A101B8-7093-8646-A4A8-D2D010A29B26}" srcOrd="0" destOrd="0" presId="urn:microsoft.com/office/officeart/2008/layout/HalfCircleOrganizationChart"/>
    <dgm:cxn modelId="{2FB5FB7F-69B8-7F40-8AFD-1486B828B75C}" srcId="{5A8A0A1C-8A7E-E846-99EB-5DE12663C2E9}" destId="{F9782241-A2B6-6E43-BACB-EDBA66083817}" srcOrd="2" destOrd="0" parTransId="{586C586C-87A1-E746-ADAB-0CD6DCCBD21E}" sibTransId="{661D7B15-3230-D545-89A9-222699C41563}"/>
    <dgm:cxn modelId="{94A7DF85-FD6C-B147-A577-7C4FF1B430F1}" type="presOf" srcId="{70971301-5287-EA49-8107-6AF21290BFBB}" destId="{2B2D0BA3-32ED-D047-B844-6B7EFD307A4A}" srcOrd="1" destOrd="0" presId="urn:microsoft.com/office/officeart/2008/layout/HalfCircleOrganizationChart"/>
    <dgm:cxn modelId="{897C79A4-C681-E441-8B70-E43D9504A12D}" type="presOf" srcId="{52D299A6-F47D-5D4B-B18A-98D8779CDFCD}" destId="{073769AE-D1E7-E048-A22F-BDD0D06BE5E1}" srcOrd="1" destOrd="0" presId="urn:microsoft.com/office/officeart/2008/layout/HalfCircleOrganizationChart"/>
    <dgm:cxn modelId="{913620A7-FBFF-A142-AFAA-7680E32A16C6}" type="presOf" srcId="{52D299A6-F47D-5D4B-B18A-98D8779CDFCD}" destId="{22402CE0-E8B8-A444-8ED4-95E6CE716513}" srcOrd="0" destOrd="0" presId="urn:microsoft.com/office/officeart/2008/layout/HalfCircleOrganizationChart"/>
    <dgm:cxn modelId="{B1526ABF-C9F1-964D-AF48-3A24F116F271}" type="presOf" srcId="{A9E1C072-A62F-E349-AD9D-E26FFDF69E52}" destId="{74B1DCCE-D249-904C-9312-70630C415865}" srcOrd="0" destOrd="0" presId="urn:microsoft.com/office/officeart/2008/layout/HalfCircleOrganizationChart"/>
    <dgm:cxn modelId="{D896A4C5-0F69-3441-A943-543A894C9915}" type="presOf" srcId="{F9782241-A2B6-6E43-BACB-EDBA66083817}" destId="{CA7C0A6C-9640-7E44-A7D1-3D18A6312696}" srcOrd="0" destOrd="0" presId="urn:microsoft.com/office/officeart/2008/layout/HalfCircleOrganizationChart"/>
    <dgm:cxn modelId="{40B672CF-FF91-5641-91F1-E28E052A4F38}" srcId="{5A8A0A1C-8A7E-E846-99EB-5DE12663C2E9}" destId="{52D299A6-F47D-5D4B-B18A-98D8779CDFCD}" srcOrd="0" destOrd="0" parTransId="{A9E1C072-A62F-E349-AD9D-E26FFDF69E52}" sibTransId="{C70B612B-98D2-8B47-AE31-1F8940478D57}"/>
    <dgm:cxn modelId="{33F082DD-3DD6-9A43-B31A-7F807440394C}" type="presOf" srcId="{586C586C-87A1-E746-ADAB-0CD6DCCBD21E}" destId="{33FDFC0F-31C1-724B-98CD-F09430CF5458}" srcOrd="0" destOrd="0" presId="urn:microsoft.com/office/officeart/2008/layout/HalfCircleOrganizationChart"/>
    <dgm:cxn modelId="{6F23334A-4D6D-0742-90FA-EA26252F040E}" type="presParOf" srcId="{4843D0F5-A436-6441-8B32-25C78AD5E18A}" destId="{0FD57BB6-F25C-3A4D-BC99-1D0E4F5FEECF}" srcOrd="0" destOrd="0" presId="urn:microsoft.com/office/officeart/2008/layout/HalfCircleOrganizationChart"/>
    <dgm:cxn modelId="{483E18B1-CB46-C445-AA6A-DEF55E941460}" type="presParOf" srcId="{0FD57BB6-F25C-3A4D-BC99-1D0E4F5FEECF}" destId="{06C7D910-1782-D745-875B-DB4CC30620E4}" srcOrd="0" destOrd="0" presId="urn:microsoft.com/office/officeart/2008/layout/HalfCircleOrganizationChart"/>
    <dgm:cxn modelId="{B0C9E81F-E4AB-2E44-BA00-86079420B82C}" type="presParOf" srcId="{06C7D910-1782-D745-875B-DB4CC30620E4}" destId="{44A101B8-7093-8646-A4A8-D2D010A29B26}" srcOrd="0" destOrd="0" presId="urn:microsoft.com/office/officeart/2008/layout/HalfCircleOrganizationChart"/>
    <dgm:cxn modelId="{1E79DAC4-5EEA-7F46-AA16-7675ECA414AF}" type="presParOf" srcId="{06C7D910-1782-D745-875B-DB4CC30620E4}" destId="{DE6575D9-5CFB-224B-8C32-62901A22DE55}" srcOrd="1" destOrd="0" presId="urn:microsoft.com/office/officeart/2008/layout/HalfCircleOrganizationChart"/>
    <dgm:cxn modelId="{73782B58-7F01-324C-BB02-9DE3BDD70250}" type="presParOf" srcId="{06C7D910-1782-D745-875B-DB4CC30620E4}" destId="{242918B3-8BBA-F04C-B98C-87F1800B9CD8}" srcOrd="2" destOrd="0" presId="urn:microsoft.com/office/officeart/2008/layout/HalfCircleOrganizationChart"/>
    <dgm:cxn modelId="{E4F7C8F6-72BD-704D-A179-D1A113D42127}" type="presParOf" srcId="{06C7D910-1782-D745-875B-DB4CC30620E4}" destId="{EE011EF3-DF69-5F45-AA73-42FE1868A82F}" srcOrd="3" destOrd="0" presId="urn:microsoft.com/office/officeart/2008/layout/HalfCircleOrganizationChart"/>
    <dgm:cxn modelId="{CF054104-119D-9943-BA8D-8491E6EB2C4B}" type="presParOf" srcId="{0FD57BB6-F25C-3A4D-BC99-1D0E4F5FEECF}" destId="{FD0C3166-FC74-A64B-B3FE-2D806B487F9A}" srcOrd="1" destOrd="0" presId="urn:microsoft.com/office/officeart/2008/layout/HalfCircleOrganizationChart"/>
    <dgm:cxn modelId="{971F11C5-2518-0843-9CAF-40FA8A7C6042}" type="presParOf" srcId="{FD0C3166-FC74-A64B-B3FE-2D806B487F9A}" destId="{74B1DCCE-D249-904C-9312-70630C415865}" srcOrd="0" destOrd="0" presId="urn:microsoft.com/office/officeart/2008/layout/HalfCircleOrganizationChart"/>
    <dgm:cxn modelId="{5A95DDC1-3A4A-6842-A6E3-EF5D0D1D43A5}" type="presParOf" srcId="{FD0C3166-FC74-A64B-B3FE-2D806B487F9A}" destId="{4E11E560-48CD-1F48-BFD4-0AD20B1E8F7B}" srcOrd="1" destOrd="0" presId="urn:microsoft.com/office/officeart/2008/layout/HalfCircleOrganizationChart"/>
    <dgm:cxn modelId="{9B97D57E-4152-6146-99B4-9EB6896C668B}" type="presParOf" srcId="{4E11E560-48CD-1F48-BFD4-0AD20B1E8F7B}" destId="{D18F60DB-34CF-484B-B3F4-014723CB8931}" srcOrd="0" destOrd="0" presId="urn:microsoft.com/office/officeart/2008/layout/HalfCircleOrganizationChart"/>
    <dgm:cxn modelId="{07C2E4C8-4404-8842-B12B-A9BC043D90FA}" type="presParOf" srcId="{D18F60DB-34CF-484B-B3F4-014723CB8931}" destId="{22402CE0-E8B8-A444-8ED4-95E6CE716513}" srcOrd="0" destOrd="0" presId="urn:microsoft.com/office/officeart/2008/layout/HalfCircleOrganizationChart"/>
    <dgm:cxn modelId="{B672395C-B3D4-BA43-9806-282D379918A2}" type="presParOf" srcId="{D18F60DB-34CF-484B-B3F4-014723CB8931}" destId="{E4E0DC52-4011-C640-AAF0-79C1EAEE0094}" srcOrd="1" destOrd="0" presId="urn:microsoft.com/office/officeart/2008/layout/HalfCircleOrganizationChart"/>
    <dgm:cxn modelId="{2759632F-C29E-EF42-A945-0C049B2DCBCC}" type="presParOf" srcId="{D18F60DB-34CF-484B-B3F4-014723CB8931}" destId="{4D79EFD0-81B6-3B49-876F-3FE1FAF43047}" srcOrd="2" destOrd="0" presId="urn:microsoft.com/office/officeart/2008/layout/HalfCircleOrganizationChart"/>
    <dgm:cxn modelId="{B399848C-ACCA-934C-88CC-5A0838743969}" type="presParOf" srcId="{D18F60DB-34CF-484B-B3F4-014723CB8931}" destId="{073769AE-D1E7-E048-A22F-BDD0D06BE5E1}" srcOrd="3" destOrd="0" presId="urn:microsoft.com/office/officeart/2008/layout/HalfCircleOrganizationChart"/>
    <dgm:cxn modelId="{5B7E791C-B507-B64F-B705-91CAC42DBABE}" type="presParOf" srcId="{4E11E560-48CD-1F48-BFD4-0AD20B1E8F7B}" destId="{81B055BF-9001-F84D-9EB8-CD0C9190F9F1}" srcOrd="1" destOrd="0" presId="urn:microsoft.com/office/officeart/2008/layout/HalfCircleOrganizationChart"/>
    <dgm:cxn modelId="{1EF7C0EF-6133-054E-A26B-2FA7687A03B3}" type="presParOf" srcId="{4E11E560-48CD-1F48-BFD4-0AD20B1E8F7B}" destId="{AD4C2498-8CD1-1D44-BD7F-950CC94E0BA9}" srcOrd="2" destOrd="0" presId="urn:microsoft.com/office/officeart/2008/layout/HalfCircleOrganizationChart"/>
    <dgm:cxn modelId="{209CC203-3071-CF4C-AB4A-4E92FCBE19E3}" type="presParOf" srcId="{FD0C3166-FC74-A64B-B3FE-2D806B487F9A}" destId="{5BFABA7A-11F0-EB41-B1A5-25E018350DE7}" srcOrd="2" destOrd="0" presId="urn:microsoft.com/office/officeart/2008/layout/HalfCircleOrganizationChart"/>
    <dgm:cxn modelId="{5F7AB2CA-F36D-B846-922D-F12BE60C87CE}" type="presParOf" srcId="{FD0C3166-FC74-A64B-B3FE-2D806B487F9A}" destId="{1B938122-4B83-F243-9BE9-C7C112A2C1AE}" srcOrd="3" destOrd="0" presId="urn:microsoft.com/office/officeart/2008/layout/HalfCircleOrganizationChart"/>
    <dgm:cxn modelId="{EBBA4D29-B14A-0244-BA20-DEF5F8068413}" type="presParOf" srcId="{1B938122-4B83-F243-9BE9-C7C112A2C1AE}" destId="{E93EA5F1-5369-E644-926E-38597F559197}" srcOrd="0" destOrd="0" presId="urn:microsoft.com/office/officeart/2008/layout/HalfCircleOrganizationChart"/>
    <dgm:cxn modelId="{66FD9DAE-49CF-E149-946A-AE780070E63D}" type="presParOf" srcId="{E93EA5F1-5369-E644-926E-38597F559197}" destId="{7242325B-4309-8842-984B-76DEAC830AC4}" srcOrd="0" destOrd="0" presId="urn:microsoft.com/office/officeart/2008/layout/HalfCircleOrganizationChart"/>
    <dgm:cxn modelId="{D48DFFB9-6B47-674B-9A17-7C7E8C0C5E5C}" type="presParOf" srcId="{E93EA5F1-5369-E644-926E-38597F559197}" destId="{058D2545-C056-EC49-A2BF-F1EE9562FFFB}" srcOrd="1" destOrd="0" presId="urn:microsoft.com/office/officeart/2008/layout/HalfCircleOrganizationChart"/>
    <dgm:cxn modelId="{385CA8DA-C2E3-A448-BFD6-118555765D0E}" type="presParOf" srcId="{E93EA5F1-5369-E644-926E-38597F559197}" destId="{858CB621-D218-E647-A1DF-257067FA6BB3}" srcOrd="2" destOrd="0" presId="urn:microsoft.com/office/officeart/2008/layout/HalfCircleOrganizationChart"/>
    <dgm:cxn modelId="{8544CE7A-06CA-C14A-B620-BBCAB7B6EB19}" type="presParOf" srcId="{E93EA5F1-5369-E644-926E-38597F559197}" destId="{2B2D0BA3-32ED-D047-B844-6B7EFD307A4A}" srcOrd="3" destOrd="0" presId="urn:microsoft.com/office/officeart/2008/layout/HalfCircleOrganizationChart"/>
    <dgm:cxn modelId="{D9E05A8A-B860-5741-AAD2-59ADEC5F036C}" type="presParOf" srcId="{1B938122-4B83-F243-9BE9-C7C112A2C1AE}" destId="{718BE371-B876-E24F-A2FB-EF53A8EE2CE2}" srcOrd="1" destOrd="0" presId="urn:microsoft.com/office/officeart/2008/layout/HalfCircleOrganizationChart"/>
    <dgm:cxn modelId="{8A43E59C-0DD8-6941-9346-4E73D13B23CC}" type="presParOf" srcId="{1B938122-4B83-F243-9BE9-C7C112A2C1AE}" destId="{75375A5B-513E-454B-99E3-3E75975772CD}" srcOrd="2" destOrd="0" presId="urn:microsoft.com/office/officeart/2008/layout/HalfCircleOrganizationChart"/>
    <dgm:cxn modelId="{B60B0E06-A2D1-D14C-A21E-A967646963BC}" type="presParOf" srcId="{FD0C3166-FC74-A64B-B3FE-2D806B487F9A}" destId="{33FDFC0F-31C1-724B-98CD-F09430CF5458}" srcOrd="4" destOrd="0" presId="urn:microsoft.com/office/officeart/2008/layout/HalfCircleOrganizationChart"/>
    <dgm:cxn modelId="{A88AB55C-C787-4445-9B23-0B5DD184E75C}" type="presParOf" srcId="{FD0C3166-FC74-A64B-B3FE-2D806B487F9A}" destId="{78025501-199A-D541-ACE1-B170F6293DC1}" srcOrd="5" destOrd="0" presId="urn:microsoft.com/office/officeart/2008/layout/HalfCircleOrganizationChart"/>
    <dgm:cxn modelId="{4E179D6D-99BA-E046-9FCA-111D19F90C02}" type="presParOf" srcId="{78025501-199A-D541-ACE1-B170F6293DC1}" destId="{4C2BD0A0-AEAD-304A-BFEC-63A2A9A8EAB5}" srcOrd="0" destOrd="0" presId="urn:microsoft.com/office/officeart/2008/layout/HalfCircleOrganizationChart"/>
    <dgm:cxn modelId="{93CEB5C9-730C-044F-BF96-88829ED84D97}" type="presParOf" srcId="{4C2BD0A0-AEAD-304A-BFEC-63A2A9A8EAB5}" destId="{CA7C0A6C-9640-7E44-A7D1-3D18A6312696}" srcOrd="0" destOrd="0" presId="urn:microsoft.com/office/officeart/2008/layout/HalfCircleOrganizationChart"/>
    <dgm:cxn modelId="{F76E16D3-F8F4-6D4E-8589-D2521EA5C538}" type="presParOf" srcId="{4C2BD0A0-AEAD-304A-BFEC-63A2A9A8EAB5}" destId="{28D9E4EC-1D97-1249-9545-06B4A795022F}" srcOrd="1" destOrd="0" presId="urn:microsoft.com/office/officeart/2008/layout/HalfCircleOrganizationChart"/>
    <dgm:cxn modelId="{2134174C-510C-AB4E-B746-CD2F52E8FDE1}" type="presParOf" srcId="{4C2BD0A0-AEAD-304A-BFEC-63A2A9A8EAB5}" destId="{A06AFE30-2F35-C14B-8D04-D201D7E51458}" srcOrd="2" destOrd="0" presId="urn:microsoft.com/office/officeart/2008/layout/HalfCircleOrganizationChart"/>
    <dgm:cxn modelId="{F58740F9-4024-BB4D-AA2F-7DF1238B6ACA}" type="presParOf" srcId="{4C2BD0A0-AEAD-304A-BFEC-63A2A9A8EAB5}" destId="{FCB379CF-2264-6A47-9149-83549DEE5FAE}" srcOrd="3" destOrd="0" presId="urn:microsoft.com/office/officeart/2008/layout/HalfCircleOrganizationChart"/>
    <dgm:cxn modelId="{1600F6C2-933B-3547-B4FD-293EF552FA25}" type="presParOf" srcId="{78025501-199A-D541-ACE1-B170F6293DC1}" destId="{FAC2B9D0-9C98-5141-872E-CEA99D30400C}" srcOrd="1" destOrd="0" presId="urn:microsoft.com/office/officeart/2008/layout/HalfCircleOrganizationChart"/>
    <dgm:cxn modelId="{A1F5EC3C-F22F-D94D-BAA9-DCFFB55B4402}" type="presParOf" srcId="{78025501-199A-D541-ACE1-B170F6293DC1}" destId="{5BB7F634-1E20-3449-B390-1D01AA8025B4}" srcOrd="2" destOrd="0" presId="urn:microsoft.com/office/officeart/2008/layout/HalfCircleOrganizationChart"/>
    <dgm:cxn modelId="{2F30C86D-750D-F44E-AFAF-25B8A37A67A5}" type="presParOf" srcId="{0FD57BB6-F25C-3A4D-BC99-1D0E4F5FEECF}" destId="{D202577D-487E-5647-963A-C8377AB06B6E}"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DCE683-BD5A-4845-AE59-E43275A61BD4}"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8C7185C4-530D-4EE0-9130-421A4A4F4622}">
      <dgm:prSet phldrT="[Text]"/>
      <dgm:spPr/>
      <dgm:t>
        <a:bodyPr/>
        <a:lstStyle/>
        <a:p>
          <a:r>
            <a:rPr lang="en-US" b="1" dirty="0"/>
            <a:t>Prevention</a:t>
          </a:r>
        </a:p>
      </dgm:t>
    </dgm:pt>
    <dgm:pt modelId="{D745B223-F971-4D9D-BAA1-D0C2BCE4B6FC}" type="parTrans" cxnId="{BA079452-E9F1-4532-B64B-39B9B7D4EFD1}">
      <dgm:prSet/>
      <dgm:spPr/>
      <dgm:t>
        <a:bodyPr/>
        <a:lstStyle/>
        <a:p>
          <a:endParaRPr lang="en-US"/>
        </a:p>
      </dgm:t>
    </dgm:pt>
    <dgm:pt modelId="{3B9F207E-426D-4F99-B44C-EEA58772DD25}" type="sibTrans" cxnId="{BA079452-E9F1-4532-B64B-39B9B7D4EFD1}">
      <dgm:prSet/>
      <dgm:spPr/>
      <dgm:t>
        <a:bodyPr/>
        <a:lstStyle/>
        <a:p>
          <a:endParaRPr lang="en-US"/>
        </a:p>
      </dgm:t>
    </dgm:pt>
    <dgm:pt modelId="{F7721E2B-A47F-4CA8-9F3C-22B5221ACC56}">
      <dgm:prSet phldrT="[Text]"/>
      <dgm:spPr/>
      <dgm:t>
        <a:bodyPr/>
        <a:lstStyle/>
        <a:p>
          <a:r>
            <a:rPr lang="en-US" b="1" dirty="0"/>
            <a:t>Screening</a:t>
          </a:r>
        </a:p>
      </dgm:t>
    </dgm:pt>
    <dgm:pt modelId="{27C564CB-8EB5-4F8E-852E-EE016FD84883}" type="parTrans" cxnId="{AC1BF4C6-1AAC-4B06-98E2-084ACD4F6487}">
      <dgm:prSet/>
      <dgm:spPr/>
      <dgm:t>
        <a:bodyPr/>
        <a:lstStyle/>
        <a:p>
          <a:endParaRPr lang="en-US"/>
        </a:p>
      </dgm:t>
    </dgm:pt>
    <dgm:pt modelId="{4C693076-4366-43E0-AE50-2E01A701749C}" type="sibTrans" cxnId="{AC1BF4C6-1AAC-4B06-98E2-084ACD4F6487}">
      <dgm:prSet/>
      <dgm:spPr/>
      <dgm:t>
        <a:bodyPr/>
        <a:lstStyle/>
        <a:p>
          <a:endParaRPr lang="en-US"/>
        </a:p>
      </dgm:t>
    </dgm:pt>
    <dgm:pt modelId="{4C32EDA2-419E-4F1A-B166-ABF9339F21F8}">
      <dgm:prSet phldrT="[Text]"/>
      <dgm:spPr/>
      <dgm:t>
        <a:bodyPr/>
        <a:lstStyle/>
        <a:p>
          <a:r>
            <a:rPr lang="en-US" b="1" dirty="0"/>
            <a:t>Early Detection</a:t>
          </a:r>
        </a:p>
      </dgm:t>
    </dgm:pt>
    <dgm:pt modelId="{819D66DC-30F8-4839-8B32-7190B799FA65}" type="parTrans" cxnId="{47DBA9C9-84D5-4A4E-AB8B-C49C3F79E7DB}">
      <dgm:prSet/>
      <dgm:spPr/>
      <dgm:t>
        <a:bodyPr/>
        <a:lstStyle/>
        <a:p>
          <a:endParaRPr lang="en-US"/>
        </a:p>
      </dgm:t>
    </dgm:pt>
    <dgm:pt modelId="{55CB7D80-3C65-4C77-96B2-06617B92E06D}" type="sibTrans" cxnId="{47DBA9C9-84D5-4A4E-AB8B-C49C3F79E7DB}">
      <dgm:prSet/>
      <dgm:spPr/>
      <dgm:t>
        <a:bodyPr/>
        <a:lstStyle/>
        <a:p>
          <a:endParaRPr lang="en-US"/>
        </a:p>
      </dgm:t>
    </dgm:pt>
    <dgm:pt modelId="{2FA28F93-1462-45DC-AC58-2718C6D50267}">
      <dgm:prSet phldrT="[Text]"/>
      <dgm:spPr/>
      <dgm:t>
        <a:bodyPr/>
        <a:lstStyle/>
        <a:p>
          <a:r>
            <a:rPr lang="en-US" b="1" dirty="0"/>
            <a:t>Diagnosis</a:t>
          </a:r>
        </a:p>
      </dgm:t>
    </dgm:pt>
    <dgm:pt modelId="{77E3BE9B-1BB1-4F09-831B-D1E8FCBE014F}" type="parTrans" cxnId="{7C586A65-5C1A-44C1-8997-6651A0D4FCCA}">
      <dgm:prSet/>
      <dgm:spPr/>
      <dgm:t>
        <a:bodyPr/>
        <a:lstStyle/>
        <a:p>
          <a:endParaRPr lang="en-US"/>
        </a:p>
      </dgm:t>
    </dgm:pt>
    <dgm:pt modelId="{5C0099FA-0218-48B5-A3F5-920458863528}" type="sibTrans" cxnId="{7C586A65-5C1A-44C1-8997-6651A0D4FCCA}">
      <dgm:prSet/>
      <dgm:spPr/>
      <dgm:t>
        <a:bodyPr/>
        <a:lstStyle/>
        <a:p>
          <a:endParaRPr lang="en-US"/>
        </a:p>
      </dgm:t>
    </dgm:pt>
    <dgm:pt modelId="{AAF531DA-ABBC-44EC-B514-D10BE1E58530}">
      <dgm:prSet phldrT="[Text]"/>
      <dgm:spPr/>
      <dgm:t>
        <a:bodyPr/>
        <a:lstStyle/>
        <a:p>
          <a:r>
            <a:rPr lang="en-US" b="1" dirty="0"/>
            <a:t>Recurrence Prediction</a:t>
          </a:r>
        </a:p>
      </dgm:t>
    </dgm:pt>
    <dgm:pt modelId="{20E9596C-69DF-4BBD-8077-D132ECF3F75F}" type="parTrans" cxnId="{7967B5B4-FBB7-4A73-A4D8-C1465FF936B7}">
      <dgm:prSet/>
      <dgm:spPr/>
      <dgm:t>
        <a:bodyPr/>
        <a:lstStyle/>
        <a:p>
          <a:endParaRPr lang="en-US"/>
        </a:p>
      </dgm:t>
    </dgm:pt>
    <dgm:pt modelId="{0550DC6B-A965-4997-8735-F8293ACB8119}" type="sibTrans" cxnId="{7967B5B4-FBB7-4A73-A4D8-C1465FF936B7}">
      <dgm:prSet/>
      <dgm:spPr/>
      <dgm:t>
        <a:bodyPr/>
        <a:lstStyle/>
        <a:p>
          <a:endParaRPr lang="en-US"/>
        </a:p>
      </dgm:t>
    </dgm:pt>
    <dgm:pt modelId="{C1812E9D-5CB0-4AD5-A5A8-C0957986B4C6}">
      <dgm:prSet phldrT="[Text]"/>
      <dgm:spPr/>
      <dgm:t>
        <a:bodyPr/>
        <a:lstStyle/>
        <a:p>
          <a:r>
            <a:rPr lang="en-US" b="1" dirty="0"/>
            <a:t>Critical Decision Making</a:t>
          </a:r>
        </a:p>
      </dgm:t>
    </dgm:pt>
    <dgm:pt modelId="{D82D135C-F71B-49AC-94EC-6CDBE81DD8D9}" type="parTrans" cxnId="{B9E146BD-3D83-429F-B6E3-4FF95AF81406}">
      <dgm:prSet/>
      <dgm:spPr/>
      <dgm:t>
        <a:bodyPr/>
        <a:lstStyle/>
        <a:p>
          <a:endParaRPr lang="en-US"/>
        </a:p>
      </dgm:t>
    </dgm:pt>
    <dgm:pt modelId="{37F09715-90F6-4508-93E3-4A3354F2FAA5}" type="sibTrans" cxnId="{B9E146BD-3D83-429F-B6E3-4FF95AF81406}">
      <dgm:prSet/>
      <dgm:spPr/>
      <dgm:t>
        <a:bodyPr/>
        <a:lstStyle/>
        <a:p>
          <a:endParaRPr lang="en-US"/>
        </a:p>
      </dgm:t>
    </dgm:pt>
    <dgm:pt modelId="{8DF3EA1A-E05E-424A-B80B-528F2172D2DF}">
      <dgm:prSet phldrT="[Text]"/>
      <dgm:spPr/>
      <dgm:t>
        <a:bodyPr/>
        <a:lstStyle/>
        <a:p>
          <a:r>
            <a:rPr lang="en-US" b="1" dirty="0"/>
            <a:t>Treatment Selection and Analysis</a:t>
          </a:r>
        </a:p>
      </dgm:t>
    </dgm:pt>
    <dgm:pt modelId="{1F5DB779-7EF9-4855-AAE7-6363277096BE}" type="parTrans" cxnId="{D46C6850-27E2-4D9E-A609-8E9622A1CCDD}">
      <dgm:prSet/>
      <dgm:spPr/>
      <dgm:t>
        <a:bodyPr/>
        <a:lstStyle/>
        <a:p>
          <a:endParaRPr lang="en-US"/>
        </a:p>
      </dgm:t>
    </dgm:pt>
    <dgm:pt modelId="{C3FFC081-41C0-4F28-8D2B-BD1102225EE6}" type="sibTrans" cxnId="{D46C6850-27E2-4D9E-A609-8E9622A1CCDD}">
      <dgm:prSet/>
      <dgm:spPr/>
      <dgm:t>
        <a:bodyPr/>
        <a:lstStyle/>
        <a:p>
          <a:endParaRPr lang="en-US"/>
        </a:p>
      </dgm:t>
    </dgm:pt>
    <dgm:pt modelId="{5FFFA84C-EE5E-4AEB-A153-4C7A6E58F3D6}">
      <dgm:prSet phldrT="[Text]"/>
      <dgm:spPr/>
      <dgm:t>
        <a:bodyPr/>
        <a:lstStyle/>
        <a:p>
          <a:r>
            <a:rPr lang="en-US" b="1" dirty="0"/>
            <a:t>Mortality and Morbidity Prediction</a:t>
          </a:r>
        </a:p>
      </dgm:t>
    </dgm:pt>
    <dgm:pt modelId="{4A8AA7D7-3FAA-4DE7-BA22-E39023662F7D}" type="parTrans" cxnId="{3B558F80-BB95-43E6-9A3B-99A5374A37DF}">
      <dgm:prSet/>
      <dgm:spPr/>
      <dgm:t>
        <a:bodyPr/>
        <a:lstStyle/>
        <a:p>
          <a:endParaRPr lang="en-US"/>
        </a:p>
      </dgm:t>
    </dgm:pt>
    <dgm:pt modelId="{B4018815-E9DA-41D9-81AE-840EC9BD537C}" type="sibTrans" cxnId="{3B558F80-BB95-43E6-9A3B-99A5374A37DF}">
      <dgm:prSet/>
      <dgm:spPr/>
      <dgm:t>
        <a:bodyPr/>
        <a:lstStyle/>
        <a:p>
          <a:endParaRPr lang="en-US"/>
        </a:p>
      </dgm:t>
    </dgm:pt>
    <dgm:pt modelId="{CED58BDC-9CD4-4C96-B797-6434F75577E9}">
      <dgm:prSet phldrT="[Text]"/>
      <dgm:spPr/>
      <dgm:t>
        <a:bodyPr/>
        <a:lstStyle/>
        <a:p>
          <a:r>
            <a:rPr lang="en-US" b="1" dirty="0"/>
            <a:t>Triage</a:t>
          </a:r>
        </a:p>
      </dgm:t>
    </dgm:pt>
    <dgm:pt modelId="{C675D757-7098-4475-AE2E-9AF9344CBE59}" type="parTrans" cxnId="{5AB861B5-C94F-481F-9C4C-E574D9AEF8DD}">
      <dgm:prSet/>
      <dgm:spPr/>
      <dgm:t>
        <a:bodyPr/>
        <a:lstStyle/>
        <a:p>
          <a:endParaRPr lang="en-US"/>
        </a:p>
      </dgm:t>
    </dgm:pt>
    <dgm:pt modelId="{CAC9F0F0-36FC-472E-8F0D-9C553DB099EE}" type="sibTrans" cxnId="{5AB861B5-C94F-481F-9C4C-E574D9AEF8DD}">
      <dgm:prSet/>
      <dgm:spPr/>
      <dgm:t>
        <a:bodyPr/>
        <a:lstStyle/>
        <a:p>
          <a:endParaRPr lang="en-US"/>
        </a:p>
      </dgm:t>
    </dgm:pt>
    <dgm:pt modelId="{85CDFD25-20DC-49AE-9D3F-C270355701F7}">
      <dgm:prSet phldrT="[Text]"/>
      <dgm:spPr/>
      <dgm:t>
        <a:bodyPr/>
        <a:lstStyle/>
        <a:p>
          <a:r>
            <a:rPr lang="en-US" b="1" dirty="0"/>
            <a:t>…</a:t>
          </a:r>
        </a:p>
      </dgm:t>
    </dgm:pt>
    <dgm:pt modelId="{4AB61813-C7C1-4FF8-980A-F10A40017877}" type="parTrans" cxnId="{26E2F4F9-5539-4161-BF13-06E821F61D93}">
      <dgm:prSet/>
      <dgm:spPr/>
      <dgm:t>
        <a:bodyPr/>
        <a:lstStyle/>
        <a:p>
          <a:endParaRPr lang="en-US"/>
        </a:p>
      </dgm:t>
    </dgm:pt>
    <dgm:pt modelId="{8523540E-13E3-44A7-A5BA-5D191EFCB7A6}" type="sibTrans" cxnId="{26E2F4F9-5539-4161-BF13-06E821F61D93}">
      <dgm:prSet/>
      <dgm:spPr/>
      <dgm:t>
        <a:bodyPr/>
        <a:lstStyle/>
        <a:p>
          <a:endParaRPr lang="en-US"/>
        </a:p>
      </dgm:t>
    </dgm:pt>
    <dgm:pt modelId="{DA13438B-583E-47C4-9771-1B962D5C2FE0}" type="pres">
      <dgm:prSet presAssocID="{6DDCE683-BD5A-4845-AE59-E43275A61BD4}" presName="diagram" presStyleCnt="0">
        <dgm:presLayoutVars>
          <dgm:dir/>
          <dgm:resizeHandles val="exact"/>
        </dgm:presLayoutVars>
      </dgm:prSet>
      <dgm:spPr/>
    </dgm:pt>
    <dgm:pt modelId="{86102B7B-6E54-43EB-9F4D-48D3AD9446F3}" type="pres">
      <dgm:prSet presAssocID="{8C7185C4-530D-4EE0-9130-421A4A4F4622}" presName="node" presStyleLbl="node1" presStyleIdx="0" presStyleCnt="10">
        <dgm:presLayoutVars>
          <dgm:bulletEnabled val="1"/>
        </dgm:presLayoutVars>
      </dgm:prSet>
      <dgm:spPr/>
    </dgm:pt>
    <dgm:pt modelId="{A351FC7F-8015-4329-A8BE-C0B652FF5737}" type="pres">
      <dgm:prSet presAssocID="{3B9F207E-426D-4F99-B44C-EEA58772DD25}" presName="sibTrans" presStyleCnt="0"/>
      <dgm:spPr/>
    </dgm:pt>
    <dgm:pt modelId="{C11B341D-D31C-4CF2-8DED-143B640EF0A3}" type="pres">
      <dgm:prSet presAssocID="{F7721E2B-A47F-4CA8-9F3C-22B5221ACC56}" presName="node" presStyleLbl="node1" presStyleIdx="1" presStyleCnt="10">
        <dgm:presLayoutVars>
          <dgm:bulletEnabled val="1"/>
        </dgm:presLayoutVars>
      </dgm:prSet>
      <dgm:spPr/>
    </dgm:pt>
    <dgm:pt modelId="{DC77FCE2-EA45-4001-9271-3D966922DC95}" type="pres">
      <dgm:prSet presAssocID="{4C693076-4366-43E0-AE50-2E01A701749C}" presName="sibTrans" presStyleCnt="0"/>
      <dgm:spPr/>
    </dgm:pt>
    <dgm:pt modelId="{C6C28F35-06F9-47E5-A9A9-D83934298899}" type="pres">
      <dgm:prSet presAssocID="{4C32EDA2-419E-4F1A-B166-ABF9339F21F8}" presName="node" presStyleLbl="node1" presStyleIdx="2" presStyleCnt="10">
        <dgm:presLayoutVars>
          <dgm:bulletEnabled val="1"/>
        </dgm:presLayoutVars>
      </dgm:prSet>
      <dgm:spPr/>
    </dgm:pt>
    <dgm:pt modelId="{1961E460-A68E-48B1-A388-CFFE06CB5D0B}" type="pres">
      <dgm:prSet presAssocID="{55CB7D80-3C65-4C77-96B2-06617B92E06D}" presName="sibTrans" presStyleCnt="0"/>
      <dgm:spPr/>
    </dgm:pt>
    <dgm:pt modelId="{5F5B81F5-69F5-4CEA-8782-67F1EC9C0809}" type="pres">
      <dgm:prSet presAssocID="{2FA28F93-1462-45DC-AC58-2718C6D50267}" presName="node" presStyleLbl="node1" presStyleIdx="3" presStyleCnt="10">
        <dgm:presLayoutVars>
          <dgm:bulletEnabled val="1"/>
        </dgm:presLayoutVars>
      </dgm:prSet>
      <dgm:spPr/>
    </dgm:pt>
    <dgm:pt modelId="{E8A677F7-0051-47FD-B672-3E5661A9BA26}" type="pres">
      <dgm:prSet presAssocID="{5C0099FA-0218-48B5-A3F5-920458863528}" presName="sibTrans" presStyleCnt="0"/>
      <dgm:spPr/>
    </dgm:pt>
    <dgm:pt modelId="{7C456B25-7189-4F20-AC9A-4DE2AD9B5F8E}" type="pres">
      <dgm:prSet presAssocID="{AAF531DA-ABBC-44EC-B514-D10BE1E58530}" presName="node" presStyleLbl="node1" presStyleIdx="4" presStyleCnt="10">
        <dgm:presLayoutVars>
          <dgm:bulletEnabled val="1"/>
        </dgm:presLayoutVars>
      </dgm:prSet>
      <dgm:spPr/>
    </dgm:pt>
    <dgm:pt modelId="{DBA00102-5CB8-457D-97BD-D377111C9443}" type="pres">
      <dgm:prSet presAssocID="{0550DC6B-A965-4997-8735-F8293ACB8119}" presName="sibTrans" presStyleCnt="0"/>
      <dgm:spPr/>
    </dgm:pt>
    <dgm:pt modelId="{B468CAD8-B0C5-4D71-8950-4338A7FFF2C5}" type="pres">
      <dgm:prSet presAssocID="{C1812E9D-5CB0-4AD5-A5A8-C0957986B4C6}" presName="node" presStyleLbl="node1" presStyleIdx="5" presStyleCnt="10">
        <dgm:presLayoutVars>
          <dgm:bulletEnabled val="1"/>
        </dgm:presLayoutVars>
      </dgm:prSet>
      <dgm:spPr/>
    </dgm:pt>
    <dgm:pt modelId="{DEBAE1F0-7EEB-4C1E-8D85-300F25DCC62A}" type="pres">
      <dgm:prSet presAssocID="{37F09715-90F6-4508-93E3-4A3354F2FAA5}" presName="sibTrans" presStyleCnt="0"/>
      <dgm:spPr/>
    </dgm:pt>
    <dgm:pt modelId="{F9F9EB39-486A-4B79-B576-E67BD9F71242}" type="pres">
      <dgm:prSet presAssocID="{8DF3EA1A-E05E-424A-B80B-528F2172D2DF}" presName="node" presStyleLbl="node1" presStyleIdx="6" presStyleCnt="10">
        <dgm:presLayoutVars>
          <dgm:bulletEnabled val="1"/>
        </dgm:presLayoutVars>
      </dgm:prSet>
      <dgm:spPr/>
    </dgm:pt>
    <dgm:pt modelId="{3401627C-56A7-47C7-847C-E101999C5571}" type="pres">
      <dgm:prSet presAssocID="{C3FFC081-41C0-4F28-8D2B-BD1102225EE6}" presName="sibTrans" presStyleCnt="0"/>
      <dgm:spPr/>
    </dgm:pt>
    <dgm:pt modelId="{177F2B1E-672F-4F8E-BC33-96EB03E7299E}" type="pres">
      <dgm:prSet presAssocID="{5FFFA84C-EE5E-4AEB-A153-4C7A6E58F3D6}" presName="node" presStyleLbl="node1" presStyleIdx="7" presStyleCnt="10">
        <dgm:presLayoutVars>
          <dgm:bulletEnabled val="1"/>
        </dgm:presLayoutVars>
      </dgm:prSet>
      <dgm:spPr/>
    </dgm:pt>
    <dgm:pt modelId="{82DFD512-1687-4D4C-8164-3D8A7B55BC0B}" type="pres">
      <dgm:prSet presAssocID="{B4018815-E9DA-41D9-81AE-840EC9BD537C}" presName="sibTrans" presStyleCnt="0"/>
      <dgm:spPr/>
    </dgm:pt>
    <dgm:pt modelId="{193D8187-FE9C-49C0-BF36-22F4755AEE26}" type="pres">
      <dgm:prSet presAssocID="{CED58BDC-9CD4-4C96-B797-6434F75577E9}" presName="node" presStyleLbl="node1" presStyleIdx="8" presStyleCnt="10">
        <dgm:presLayoutVars>
          <dgm:bulletEnabled val="1"/>
        </dgm:presLayoutVars>
      </dgm:prSet>
      <dgm:spPr/>
    </dgm:pt>
    <dgm:pt modelId="{87E24007-65C4-443B-9C1B-A356C9AD458F}" type="pres">
      <dgm:prSet presAssocID="{CAC9F0F0-36FC-472E-8F0D-9C553DB099EE}" presName="sibTrans" presStyleCnt="0"/>
      <dgm:spPr/>
    </dgm:pt>
    <dgm:pt modelId="{EFD18467-71C8-461B-8FC6-4D492AC8A77F}" type="pres">
      <dgm:prSet presAssocID="{85CDFD25-20DC-49AE-9D3F-C270355701F7}" presName="node" presStyleLbl="node1" presStyleIdx="9" presStyleCnt="10">
        <dgm:presLayoutVars>
          <dgm:bulletEnabled val="1"/>
        </dgm:presLayoutVars>
      </dgm:prSet>
      <dgm:spPr/>
    </dgm:pt>
  </dgm:ptLst>
  <dgm:cxnLst>
    <dgm:cxn modelId="{73A24119-BB54-4886-93CD-F39D9D3D1753}" type="presOf" srcId="{4C32EDA2-419E-4F1A-B166-ABF9339F21F8}" destId="{C6C28F35-06F9-47E5-A9A9-D83934298899}" srcOrd="0" destOrd="0" presId="urn:microsoft.com/office/officeart/2005/8/layout/default"/>
    <dgm:cxn modelId="{E8AAFF48-D269-4FFA-A142-524C02B84774}" type="presOf" srcId="{5FFFA84C-EE5E-4AEB-A153-4C7A6E58F3D6}" destId="{177F2B1E-672F-4F8E-BC33-96EB03E7299E}" srcOrd="0" destOrd="0" presId="urn:microsoft.com/office/officeart/2005/8/layout/default"/>
    <dgm:cxn modelId="{D46C6850-27E2-4D9E-A609-8E9622A1CCDD}" srcId="{6DDCE683-BD5A-4845-AE59-E43275A61BD4}" destId="{8DF3EA1A-E05E-424A-B80B-528F2172D2DF}" srcOrd="6" destOrd="0" parTransId="{1F5DB779-7EF9-4855-AAE7-6363277096BE}" sibTransId="{C3FFC081-41C0-4F28-8D2B-BD1102225EE6}"/>
    <dgm:cxn modelId="{BA079452-E9F1-4532-B64B-39B9B7D4EFD1}" srcId="{6DDCE683-BD5A-4845-AE59-E43275A61BD4}" destId="{8C7185C4-530D-4EE0-9130-421A4A4F4622}" srcOrd="0" destOrd="0" parTransId="{D745B223-F971-4D9D-BAA1-D0C2BCE4B6FC}" sibTransId="{3B9F207E-426D-4F99-B44C-EEA58772DD25}"/>
    <dgm:cxn modelId="{F91E575A-110F-447E-BC72-003A62A8A7D0}" type="presOf" srcId="{2FA28F93-1462-45DC-AC58-2718C6D50267}" destId="{5F5B81F5-69F5-4CEA-8782-67F1EC9C0809}" srcOrd="0" destOrd="0" presId="urn:microsoft.com/office/officeart/2005/8/layout/default"/>
    <dgm:cxn modelId="{3BED1B5C-6DE8-4C46-8669-8497161200FD}" type="presOf" srcId="{AAF531DA-ABBC-44EC-B514-D10BE1E58530}" destId="{7C456B25-7189-4F20-AC9A-4DE2AD9B5F8E}" srcOrd="0" destOrd="0" presId="urn:microsoft.com/office/officeart/2005/8/layout/default"/>
    <dgm:cxn modelId="{7C586A65-5C1A-44C1-8997-6651A0D4FCCA}" srcId="{6DDCE683-BD5A-4845-AE59-E43275A61BD4}" destId="{2FA28F93-1462-45DC-AC58-2718C6D50267}" srcOrd="3" destOrd="0" parTransId="{77E3BE9B-1BB1-4F09-831B-D1E8FCBE014F}" sibTransId="{5C0099FA-0218-48B5-A3F5-920458863528}"/>
    <dgm:cxn modelId="{4AE99966-5A0A-4493-87D9-61B2A2795558}" type="presOf" srcId="{8C7185C4-530D-4EE0-9130-421A4A4F4622}" destId="{86102B7B-6E54-43EB-9F4D-48D3AD9446F3}" srcOrd="0" destOrd="0" presId="urn:microsoft.com/office/officeart/2005/8/layout/default"/>
    <dgm:cxn modelId="{BA2EC67E-B04D-4879-95BA-5E395C3B1E3D}" type="presOf" srcId="{CED58BDC-9CD4-4C96-B797-6434F75577E9}" destId="{193D8187-FE9C-49C0-BF36-22F4755AEE26}" srcOrd="0" destOrd="0" presId="urn:microsoft.com/office/officeart/2005/8/layout/default"/>
    <dgm:cxn modelId="{3B558F80-BB95-43E6-9A3B-99A5374A37DF}" srcId="{6DDCE683-BD5A-4845-AE59-E43275A61BD4}" destId="{5FFFA84C-EE5E-4AEB-A153-4C7A6E58F3D6}" srcOrd="7" destOrd="0" parTransId="{4A8AA7D7-3FAA-4DE7-BA22-E39023662F7D}" sibTransId="{B4018815-E9DA-41D9-81AE-840EC9BD537C}"/>
    <dgm:cxn modelId="{9D23C983-E56F-4296-906C-8366F1C71F77}" type="presOf" srcId="{85CDFD25-20DC-49AE-9D3F-C270355701F7}" destId="{EFD18467-71C8-461B-8FC6-4D492AC8A77F}" srcOrd="0" destOrd="0" presId="urn:microsoft.com/office/officeart/2005/8/layout/default"/>
    <dgm:cxn modelId="{CA7DE298-CE71-4EA9-9568-A1B262698214}" type="presOf" srcId="{6DDCE683-BD5A-4845-AE59-E43275A61BD4}" destId="{DA13438B-583E-47C4-9771-1B962D5C2FE0}" srcOrd="0" destOrd="0" presId="urn:microsoft.com/office/officeart/2005/8/layout/default"/>
    <dgm:cxn modelId="{8B4D3AB1-7657-4347-9B95-EF0F5562F472}" type="presOf" srcId="{F7721E2B-A47F-4CA8-9F3C-22B5221ACC56}" destId="{C11B341D-D31C-4CF2-8DED-143B640EF0A3}" srcOrd="0" destOrd="0" presId="urn:microsoft.com/office/officeart/2005/8/layout/default"/>
    <dgm:cxn modelId="{7967B5B4-FBB7-4A73-A4D8-C1465FF936B7}" srcId="{6DDCE683-BD5A-4845-AE59-E43275A61BD4}" destId="{AAF531DA-ABBC-44EC-B514-D10BE1E58530}" srcOrd="4" destOrd="0" parTransId="{20E9596C-69DF-4BBD-8077-D132ECF3F75F}" sibTransId="{0550DC6B-A965-4997-8735-F8293ACB8119}"/>
    <dgm:cxn modelId="{5AB861B5-C94F-481F-9C4C-E574D9AEF8DD}" srcId="{6DDCE683-BD5A-4845-AE59-E43275A61BD4}" destId="{CED58BDC-9CD4-4C96-B797-6434F75577E9}" srcOrd="8" destOrd="0" parTransId="{C675D757-7098-4475-AE2E-9AF9344CBE59}" sibTransId="{CAC9F0F0-36FC-472E-8F0D-9C553DB099EE}"/>
    <dgm:cxn modelId="{B9E146BD-3D83-429F-B6E3-4FF95AF81406}" srcId="{6DDCE683-BD5A-4845-AE59-E43275A61BD4}" destId="{C1812E9D-5CB0-4AD5-A5A8-C0957986B4C6}" srcOrd="5" destOrd="0" parTransId="{D82D135C-F71B-49AC-94EC-6CDBE81DD8D9}" sibTransId="{37F09715-90F6-4508-93E3-4A3354F2FAA5}"/>
    <dgm:cxn modelId="{AC1BF4C6-1AAC-4B06-98E2-084ACD4F6487}" srcId="{6DDCE683-BD5A-4845-AE59-E43275A61BD4}" destId="{F7721E2B-A47F-4CA8-9F3C-22B5221ACC56}" srcOrd="1" destOrd="0" parTransId="{27C564CB-8EB5-4F8E-852E-EE016FD84883}" sibTransId="{4C693076-4366-43E0-AE50-2E01A701749C}"/>
    <dgm:cxn modelId="{47DBA9C9-84D5-4A4E-AB8B-C49C3F79E7DB}" srcId="{6DDCE683-BD5A-4845-AE59-E43275A61BD4}" destId="{4C32EDA2-419E-4F1A-B166-ABF9339F21F8}" srcOrd="2" destOrd="0" parTransId="{819D66DC-30F8-4839-8B32-7190B799FA65}" sibTransId="{55CB7D80-3C65-4C77-96B2-06617B92E06D}"/>
    <dgm:cxn modelId="{D32864CD-DAEC-47B0-A894-93502D6E3378}" type="presOf" srcId="{8DF3EA1A-E05E-424A-B80B-528F2172D2DF}" destId="{F9F9EB39-486A-4B79-B576-E67BD9F71242}" srcOrd="0" destOrd="0" presId="urn:microsoft.com/office/officeart/2005/8/layout/default"/>
    <dgm:cxn modelId="{EE5A64F2-DD7F-4F12-A08F-BEE02EDC3433}" type="presOf" srcId="{C1812E9D-5CB0-4AD5-A5A8-C0957986B4C6}" destId="{B468CAD8-B0C5-4D71-8950-4338A7FFF2C5}" srcOrd="0" destOrd="0" presId="urn:microsoft.com/office/officeart/2005/8/layout/default"/>
    <dgm:cxn modelId="{26E2F4F9-5539-4161-BF13-06E821F61D93}" srcId="{6DDCE683-BD5A-4845-AE59-E43275A61BD4}" destId="{85CDFD25-20DC-49AE-9D3F-C270355701F7}" srcOrd="9" destOrd="0" parTransId="{4AB61813-C7C1-4FF8-980A-F10A40017877}" sibTransId="{8523540E-13E3-44A7-A5BA-5D191EFCB7A6}"/>
    <dgm:cxn modelId="{F2E25278-E8B6-4B27-B97D-F4728003883C}" type="presParOf" srcId="{DA13438B-583E-47C4-9771-1B962D5C2FE0}" destId="{86102B7B-6E54-43EB-9F4D-48D3AD9446F3}" srcOrd="0" destOrd="0" presId="urn:microsoft.com/office/officeart/2005/8/layout/default"/>
    <dgm:cxn modelId="{E8142264-98CC-4345-A3A5-A2FF7CDEB897}" type="presParOf" srcId="{DA13438B-583E-47C4-9771-1B962D5C2FE0}" destId="{A351FC7F-8015-4329-A8BE-C0B652FF5737}" srcOrd="1" destOrd="0" presId="urn:microsoft.com/office/officeart/2005/8/layout/default"/>
    <dgm:cxn modelId="{D568B3EF-C3B1-452D-8BBF-EED03FF6DB20}" type="presParOf" srcId="{DA13438B-583E-47C4-9771-1B962D5C2FE0}" destId="{C11B341D-D31C-4CF2-8DED-143B640EF0A3}" srcOrd="2" destOrd="0" presId="urn:microsoft.com/office/officeart/2005/8/layout/default"/>
    <dgm:cxn modelId="{132E5995-32D3-4B14-8835-4AF2FE949B3E}" type="presParOf" srcId="{DA13438B-583E-47C4-9771-1B962D5C2FE0}" destId="{DC77FCE2-EA45-4001-9271-3D966922DC95}" srcOrd="3" destOrd="0" presId="urn:microsoft.com/office/officeart/2005/8/layout/default"/>
    <dgm:cxn modelId="{32806757-F790-4DB6-A1E1-BC6A97187B40}" type="presParOf" srcId="{DA13438B-583E-47C4-9771-1B962D5C2FE0}" destId="{C6C28F35-06F9-47E5-A9A9-D83934298899}" srcOrd="4" destOrd="0" presId="urn:microsoft.com/office/officeart/2005/8/layout/default"/>
    <dgm:cxn modelId="{2E113EED-2426-43D1-9976-6107D50C9296}" type="presParOf" srcId="{DA13438B-583E-47C4-9771-1B962D5C2FE0}" destId="{1961E460-A68E-48B1-A388-CFFE06CB5D0B}" srcOrd="5" destOrd="0" presId="urn:microsoft.com/office/officeart/2005/8/layout/default"/>
    <dgm:cxn modelId="{450760E1-8959-4BE8-84E5-0E930373DA6A}" type="presParOf" srcId="{DA13438B-583E-47C4-9771-1B962D5C2FE0}" destId="{5F5B81F5-69F5-4CEA-8782-67F1EC9C0809}" srcOrd="6" destOrd="0" presId="urn:microsoft.com/office/officeart/2005/8/layout/default"/>
    <dgm:cxn modelId="{2D3B943A-E1B0-4555-A049-A7D7691C193D}" type="presParOf" srcId="{DA13438B-583E-47C4-9771-1B962D5C2FE0}" destId="{E8A677F7-0051-47FD-B672-3E5661A9BA26}" srcOrd="7" destOrd="0" presId="urn:microsoft.com/office/officeart/2005/8/layout/default"/>
    <dgm:cxn modelId="{6D3F471F-BEB6-43FD-9DBF-2013528A81CC}" type="presParOf" srcId="{DA13438B-583E-47C4-9771-1B962D5C2FE0}" destId="{7C456B25-7189-4F20-AC9A-4DE2AD9B5F8E}" srcOrd="8" destOrd="0" presId="urn:microsoft.com/office/officeart/2005/8/layout/default"/>
    <dgm:cxn modelId="{2B117813-B5F9-4B9B-BA2A-03BE6F3620F5}" type="presParOf" srcId="{DA13438B-583E-47C4-9771-1B962D5C2FE0}" destId="{DBA00102-5CB8-457D-97BD-D377111C9443}" srcOrd="9" destOrd="0" presId="urn:microsoft.com/office/officeart/2005/8/layout/default"/>
    <dgm:cxn modelId="{837F0CDE-8D2E-4973-9763-01011689626C}" type="presParOf" srcId="{DA13438B-583E-47C4-9771-1B962D5C2FE0}" destId="{B468CAD8-B0C5-4D71-8950-4338A7FFF2C5}" srcOrd="10" destOrd="0" presId="urn:microsoft.com/office/officeart/2005/8/layout/default"/>
    <dgm:cxn modelId="{570EE0C5-4C22-450A-9FE1-53F6700506CB}" type="presParOf" srcId="{DA13438B-583E-47C4-9771-1B962D5C2FE0}" destId="{DEBAE1F0-7EEB-4C1E-8D85-300F25DCC62A}" srcOrd="11" destOrd="0" presId="urn:microsoft.com/office/officeart/2005/8/layout/default"/>
    <dgm:cxn modelId="{D33E69ED-5A88-4C0C-BB22-4B88EBF1508B}" type="presParOf" srcId="{DA13438B-583E-47C4-9771-1B962D5C2FE0}" destId="{F9F9EB39-486A-4B79-B576-E67BD9F71242}" srcOrd="12" destOrd="0" presId="urn:microsoft.com/office/officeart/2005/8/layout/default"/>
    <dgm:cxn modelId="{8E9079FD-D4F6-40FB-9471-23E59019A83B}" type="presParOf" srcId="{DA13438B-583E-47C4-9771-1B962D5C2FE0}" destId="{3401627C-56A7-47C7-847C-E101999C5571}" srcOrd="13" destOrd="0" presId="urn:microsoft.com/office/officeart/2005/8/layout/default"/>
    <dgm:cxn modelId="{DFEDCBA8-DA9D-4BD0-B9AD-585B03A354C7}" type="presParOf" srcId="{DA13438B-583E-47C4-9771-1B962D5C2FE0}" destId="{177F2B1E-672F-4F8E-BC33-96EB03E7299E}" srcOrd="14" destOrd="0" presId="urn:microsoft.com/office/officeart/2005/8/layout/default"/>
    <dgm:cxn modelId="{F8B0DC5D-92B5-41E1-B283-0D3928B5CF66}" type="presParOf" srcId="{DA13438B-583E-47C4-9771-1B962D5C2FE0}" destId="{82DFD512-1687-4D4C-8164-3D8A7B55BC0B}" srcOrd="15" destOrd="0" presId="urn:microsoft.com/office/officeart/2005/8/layout/default"/>
    <dgm:cxn modelId="{2759775E-DD60-4015-B080-23FEDBA7441F}" type="presParOf" srcId="{DA13438B-583E-47C4-9771-1B962D5C2FE0}" destId="{193D8187-FE9C-49C0-BF36-22F4755AEE26}" srcOrd="16" destOrd="0" presId="urn:microsoft.com/office/officeart/2005/8/layout/default"/>
    <dgm:cxn modelId="{AF0E7446-AAE9-4470-A71F-CEE34660F269}" type="presParOf" srcId="{DA13438B-583E-47C4-9771-1B962D5C2FE0}" destId="{87E24007-65C4-443B-9C1B-A356C9AD458F}" srcOrd="17" destOrd="0" presId="urn:microsoft.com/office/officeart/2005/8/layout/default"/>
    <dgm:cxn modelId="{847D14A5-1813-445E-9A2D-97CAA9916443}" type="presParOf" srcId="{DA13438B-583E-47C4-9771-1B962D5C2FE0}" destId="{EFD18467-71C8-461B-8FC6-4D492AC8A77F}" srcOrd="18"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FDFC0F-31C1-724B-98CD-F09430CF5458}">
      <dsp:nvSpPr>
        <dsp:cNvPr id="0" name=""/>
        <dsp:cNvSpPr/>
      </dsp:nvSpPr>
      <dsp:spPr>
        <a:xfrm>
          <a:off x="3943350" y="1933565"/>
          <a:ext cx="2789949" cy="484206"/>
        </a:xfrm>
        <a:custGeom>
          <a:avLst/>
          <a:gdLst/>
          <a:ahLst/>
          <a:cxnLst/>
          <a:rect l="0" t="0" r="0" b="0"/>
          <a:pathLst>
            <a:path>
              <a:moveTo>
                <a:pt x="0" y="0"/>
              </a:moveTo>
              <a:lnTo>
                <a:pt x="0" y="242103"/>
              </a:lnTo>
              <a:lnTo>
                <a:pt x="2789949" y="242103"/>
              </a:lnTo>
              <a:lnTo>
                <a:pt x="2789949" y="48420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BFABA7A-11F0-EB41-B1A5-25E018350DE7}">
      <dsp:nvSpPr>
        <dsp:cNvPr id="0" name=""/>
        <dsp:cNvSpPr/>
      </dsp:nvSpPr>
      <dsp:spPr>
        <a:xfrm>
          <a:off x="3897630" y="1933565"/>
          <a:ext cx="91440" cy="484206"/>
        </a:xfrm>
        <a:custGeom>
          <a:avLst/>
          <a:gdLst/>
          <a:ahLst/>
          <a:cxnLst/>
          <a:rect l="0" t="0" r="0" b="0"/>
          <a:pathLst>
            <a:path>
              <a:moveTo>
                <a:pt x="45720" y="0"/>
              </a:moveTo>
              <a:lnTo>
                <a:pt x="45720" y="48420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B1DCCE-D249-904C-9312-70630C415865}">
      <dsp:nvSpPr>
        <dsp:cNvPr id="0" name=""/>
        <dsp:cNvSpPr/>
      </dsp:nvSpPr>
      <dsp:spPr>
        <a:xfrm>
          <a:off x="1153400" y="1933565"/>
          <a:ext cx="2789949" cy="484206"/>
        </a:xfrm>
        <a:custGeom>
          <a:avLst/>
          <a:gdLst/>
          <a:ahLst/>
          <a:cxnLst/>
          <a:rect l="0" t="0" r="0" b="0"/>
          <a:pathLst>
            <a:path>
              <a:moveTo>
                <a:pt x="2789949" y="0"/>
              </a:moveTo>
              <a:lnTo>
                <a:pt x="2789949" y="242103"/>
              </a:lnTo>
              <a:lnTo>
                <a:pt x="0" y="242103"/>
              </a:lnTo>
              <a:lnTo>
                <a:pt x="0" y="48420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E6575D9-5CFB-224B-8C32-62901A22DE55}">
      <dsp:nvSpPr>
        <dsp:cNvPr id="0" name=""/>
        <dsp:cNvSpPr/>
      </dsp:nvSpPr>
      <dsp:spPr>
        <a:xfrm>
          <a:off x="3366914" y="780694"/>
          <a:ext cx="1152871" cy="1152871"/>
        </a:xfrm>
        <a:prstGeom prst="arc">
          <a:avLst>
            <a:gd name="adj1" fmla="val 13200000"/>
            <a:gd name="adj2" fmla="val 192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2918B3-8BBA-F04C-B98C-87F1800B9CD8}">
      <dsp:nvSpPr>
        <dsp:cNvPr id="0" name=""/>
        <dsp:cNvSpPr/>
      </dsp:nvSpPr>
      <dsp:spPr>
        <a:xfrm>
          <a:off x="3366914" y="780694"/>
          <a:ext cx="1152871" cy="1152871"/>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A101B8-7093-8646-A4A8-D2D010A29B26}">
      <dsp:nvSpPr>
        <dsp:cNvPr id="0" name=""/>
        <dsp:cNvSpPr/>
      </dsp:nvSpPr>
      <dsp:spPr>
        <a:xfrm>
          <a:off x="2790478" y="988211"/>
          <a:ext cx="2305742" cy="737837"/>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b="0" i="0" kern="1200" dirty="0">
              <a:effectLst/>
              <a:latin typeface="MuseoSans"/>
            </a:rPr>
            <a:t>measurement of pain</a:t>
          </a:r>
          <a:endParaRPr lang="en-US" sz="2400" kern="1200" dirty="0"/>
        </a:p>
      </dsp:txBody>
      <dsp:txXfrm>
        <a:off x="2790478" y="988211"/>
        <a:ext cx="2305742" cy="737837"/>
      </dsp:txXfrm>
    </dsp:sp>
    <dsp:sp modelId="{E4E0DC52-4011-C640-AAF0-79C1EAEE0094}">
      <dsp:nvSpPr>
        <dsp:cNvPr id="0" name=""/>
        <dsp:cNvSpPr/>
      </dsp:nvSpPr>
      <dsp:spPr>
        <a:xfrm>
          <a:off x="576965" y="2417772"/>
          <a:ext cx="1152871" cy="1152871"/>
        </a:xfrm>
        <a:prstGeom prst="arc">
          <a:avLst>
            <a:gd name="adj1" fmla="val 13200000"/>
            <a:gd name="adj2" fmla="val 192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D79EFD0-81B6-3B49-876F-3FE1FAF43047}">
      <dsp:nvSpPr>
        <dsp:cNvPr id="0" name=""/>
        <dsp:cNvSpPr/>
      </dsp:nvSpPr>
      <dsp:spPr>
        <a:xfrm>
          <a:off x="576965" y="2417772"/>
          <a:ext cx="1152871" cy="1152871"/>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2402CE0-E8B8-A444-8ED4-95E6CE716513}">
      <dsp:nvSpPr>
        <dsp:cNvPr id="0" name=""/>
        <dsp:cNvSpPr/>
      </dsp:nvSpPr>
      <dsp:spPr>
        <a:xfrm>
          <a:off x="529" y="2625288"/>
          <a:ext cx="2305742" cy="737837"/>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b="0" i="0" kern="1200">
              <a:effectLst/>
              <a:latin typeface="MuseoSans"/>
            </a:rPr>
            <a:t>Self-report</a:t>
          </a:r>
          <a:endParaRPr lang="en-US" sz="2400" kern="1200" dirty="0"/>
        </a:p>
      </dsp:txBody>
      <dsp:txXfrm>
        <a:off x="529" y="2625288"/>
        <a:ext cx="2305742" cy="737837"/>
      </dsp:txXfrm>
    </dsp:sp>
    <dsp:sp modelId="{058D2545-C056-EC49-A2BF-F1EE9562FFFB}">
      <dsp:nvSpPr>
        <dsp:cNvPr id="0" name=""/>
        <dsp:cNvSpPr/>
      </dsp:nvSpPr>
      <dsp:spPr>
        <a:xfrm>
          <a:off x="3366914" y="2417772"/>
          <a:ext cx="1152871" cy="1152871"/>
        </a:xfrm>
        <a:prstGeom prst="arc">
          <a:avLst>
            <a:gd name="adj1" fmla="val 13200000"/>
            <a:gd name="adj2" fmla="val 192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8CB621-D218-E647-A1DF-257067FA6BB3}">
      <dsp:nvSpPr>
        <dsp:cNvPr id="0" name=""/>
        <dsp:cNvSpPr/>
      </dsp:nvSpPr>
      <dsp:spPr>
        <a:xfrm>
          <a:off x="3366914" y="2417772"/>
          <a:ext cx="1152871" cy="1152871"/>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42325B-4309-8842-984B-76DEAC830AC4}">
      <dsp:nvSpPr>
        <dsp:cNvPr id="0" name=""/>
        <dsp:cNvSpPr/>
      </dsp:nvSpPr>
      <dsp:spPr>
        <a:xfrm>
          <a:off x="2790478" y="2625288"/>
          <a:ext cx="2305742" cy="737837"/>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b="0" i="0" kern="1200">
              <a:effectLst/>
              <a:latin typeface="MuseoSans"/>
            </a:rPr>
            <a:t>Observe behavior and infer</a:t>
          </a:r>
          <a:endParaRPr lang="en-US" sz="2400" kern="1200" dirty="0"/>
        </a:p>
      </dsp:txBody>
      <dsp:txXfrm>
        <a:off x="2790478" y="2625288"/>
        <a:ext cx="2305742" cy="737837"/>
      </dsp:txXfrm>
    </dsp:sp>
    <dsp:sp modelId="{28D9E4EC-1D97-1249-9545-06B4A795022F}">
      <dsp:nvSpPr>
        <dsp:cNvPr id="0" name=""/>
        <dsp:cNvSpPr/>
      </dsp:nvSpPr>
      <dsp:spPr>
        <a:xfrm>
          <a:off x="6156863" y="2417772"/>
          <a:ext cx="1152871" cy="1152871"/>
        </a:xfrm>
        <a:prstGeom prst="arc">
          <a:avLst>
            <a:gd name="adj1" fmla="val 13200000"/>
            <a:gd name="adj2" fmla="val 192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6AFE30-2F35-C14B-8D04-D201D7E51458}">
      <dsp:nvSpPr>
        <dsp:cNvPr id="0" name=""/>
        <dsp:cNvSpPr/>
      </dsp:nvSpPr>
      <dsp:spPr>
        <a:xfrm>
          <a:off x="6156863" y="2417772"/>
          <a:ext cx="1152871" cy="1152871"/>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A7C0A6C-9640-7E44-A7D1-3D18A6312696}">
      <dsp:nvSpPr>
        <dsp:cNvPr id="0" name=""/>
        <dsp:cNvSpPr/>
      </dsp:nvSpPr>
      <dsp:spPr>
        <a:xfrm>
          <a:off x="5580427" y="2625288"/>
          <a:ext cx="2305742" cy="737837"/>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b="0" i="0" kern="1200" dirty="0">
              <a:effectLst/>
              <a:latin typeface="MuseoSans"/>
            </a:rPr>
            <a:t>Indirect Physiology</a:t>
          </a:r>
          <a:endParaRPr lang="en-US" sz="2400" kern="1200" dirty="0"/>
        </a:p>
      </dsp:txBody>
      <dsp:txXfrm>
        <a:off x="5580427" y="2625288"/>
        <a:ext cx="2305742" cy="7378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102B7B-6E54-43EB-9F4D-48D3AD9446F3}">
      <dsp:nvSpPr>
        <dsp:cNvPr id="0" name=""/>
        <dsp:cNvSpPr/>
      </dsp:nvSpPr>
      <dsp:spPr>
        <a:xfrm>
          <a:off x="550005" y="59"/>
          <a:ext cx="1279770" cy="76786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Prevention</a:t>
          </a:r>
        </a:p>
      </dsp:txBody>
      <dsp:txXfrm>
        <a:off x="550005" y="59"/>
        <a:ext cx="1279770" cy="767862"/>
      </dsp:txXfrm>
    </dsp:sp>
    <dsp:sp modelId="{C11B341D-D31C-4CF2-8DED-143B640EF0A3}">
      <dsp:nvSpPr>
        <dsp:cNvPr id="0" name=""/>
        <dsp:cNvSpPr/>
      </dsp:nvSpPr>
      <dsp:spPr>
        <a:xfrm>
          <a:off x="1957752" y="59"/>
          <a:ext cx="1279770" cy="767862"/>
        </a:xfrm>
        <a:prstGeom prst="rect">
          <a:avLst/>
        </a:prstGeom>
        <a:solidFill>
          <a:schemeClr val="accent5">
            <a:hueOff val="-750949"/>
            <a:satOff val="-1935"/>
            <a:lumOff val="-1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Screening</a:t>
          </a:r>
        </a:p>
      </dsp:txBody>
      <dsp:txXfrm>
        <a:off x="1957752" y="59"/>
        <a:ext cx="1279770" cy="767862"/>
      </dsp:txXfrm>
    </dsp:sp>
    <dsp:sp modelId="{C6C28F35-06F9-47E5-A9A9-D83934298899}">
      <dsp:nvSpPr>
        <dsp:cNvPr id="0" name=""/>
        <dsp:cNvSpPr/>
      </dsp:nvSpPr>
      <dsp:spPr>
        <a:xfrm>
          <a:off x="550005" y="895898"/>
          <a:ext cx="1279770" cy="767862"/>
        </a:xfrm>
        <a:prstGeom prst="rect">
          <a:avLst/>
        </a:prstGeom>
        <a:solidFill>
          <a:schemeClr val="accent5">
            <a:hueOff val="-1501898"/>
            <a:satOff val="-3871"/>
            <a:lumOff val="-26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Early Detection</a:t>
          </a:r>
        </a:p>
      </dsp:txBody>
      <dsp:txXfrm>
        <a:off x="550005" y="895898"/>
        <a:ext cx="1279770" cy="767862"/>
      </dsp:txXfrm>
    </dsp:sp>
    <dsp:sp modelId="{5F5B81F5-69F5-4CEA-8782-67F1EC9C0809}">
      <dsp:nvSpPr>
        <dsp:cNvPr id="0" name=""/>
        <dsp:cNvSpPr/>
      </dsp:nvSpPr>
      <dsp:spPr>
        <a:xfrm>
          <a:off x="1957752" y="895898"/>
          <a:ext cx="1279770" cy="767862"/>
        </a:xfrm>
        <a:prstGeom prst="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Diagnosis</a:t>
          </a:r>
        </a:p>
      </dsp:txBody>
      <dsp:txXfrm>
        <a:off x="1957752" y="895898"/>
        <a:ext cx="1279770" cy="767862"/>
      </dsp:txXfrm>
    </dsp:sp>
    <dsp:sp modelId="{7C456B25-7189-4F20-AC9A-4DE2AD9B5F8E}">
      <dsp:nvSpPr>
        <dsp:cNvPr id="0" name=""/>
        <dsp:cNvSpPr/>
      </dsp:nvSpPr>
      <dsp:spPr>
        <a:xfrm>
          <a:off x="550005" y="1791737"/>
          <a:ext cx="1279770" cy="767862"/>
        </a:xfrm>
        <a:prstGeom prst="rect">
          <a:avLst/>
        </a:prstGeom>
        <a:solidFill>
          <a:schemeClr val="accent5">
            <a:hueOff val="-3003797"/>
            <a:satOff val="-7742"/>
            <a:lumOff val="-52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Recurrence Prediction</a:t>
          </a:r>
        </a:p>
      </dsp:txBody>
      <dsp:txXfrm>
        <a:off x="550005" y="1791737"/>
        <a:ext cx="1279770" cy="767862"/>
      </dsp:txXfrm>
    </dsp:sp>
    <dsp:sp modelId="{B468CAD8-B0C5-4D71-8950-4338A7FFF2C5}">
      <dsp:nvSpPr>
        <dsp:cNvPr id="0" name=""/>
        <dsp:cNvSpPr/>
      </dsp:nvSpPr>
      <dsp:spPr>
        <a:xfrm>
          <a:off x="1957752" y="1791737"/>
          <a:ext cx="1279770" cy="767862"/>
        </a:xfrm>
        <a:prstGeom prst="rect">
          <a:avLst/>
        </a:prstGeom>
        <a:solidFill>
          <a:schemeClr val="accent5">
            <a:hueOff val="-3754746"/>
            <a:satOff val="-9677"/>
            <a:lumOff val="-653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Critical Decision Making</a:t>
          </a:r>
        </a:p>
      </dsp:txBody>
      <dsp:txXfrm>
        <a:off x="1957752" y="1791737"/>
        <a:ext cx="1279770" cy="767862"/>
      </dsp:txXfrm>
    </dsp:sp>
    <dsp:sp modelId="{F9F9EB39-486A-4B79-B576-E67BD9F71242}">
      <dsp:nvSpPr>
        <dsp:cNvPr id="0" name=""/>
        <dsp:cNvSpPr/>
      </dsp:nvSpPr>
      <dsp:spPr>
        <a:xfrm>
          <a:off x="550005" y="2687577"/>
          <a:ext cx="1279770" cy="767862"/>
        </a:xfrm>
        <a:prstGeom prst="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Treatment Selection and Analysis</a:t>
          </a:r>
        </a:p>
      </dsp:txBody>
      <dsp:txXfrm>
        <a:off x="550005" y="2687577"/>
        <a:ext cx="1279770" cy="767862"/>
      </dsp:txXfrm>
    </dsp:sp>
    <dsp:sp modelId="{177F2B1E-672F-4F8E-BC33-96EB03E7299E}">
      <dsp:nvSpPr>
        <dsp:cNvPr id="0" name=""/>
        <dsp:cNvSpPr/>
      </dsp:nvSpPr>
      <dsp:spPr>
        <a:xfrm>
          <a:off x="1957752" y="2687577"/>
          <a:ext cx="1279770" cy="767862"/>
        </a:xfrm>
        <a:prstGeom prst="rect">
          <a:avLst/>
        </a:prstGeom>
        <a:solidFill>
          <a:schemeClr val="accent5">
            <a:hueOff val="-5256644"/>
            <a:satOff val="-13548"/>
            <a:lumOff val="-91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Mortality and Morbidity Prediction</a:t>
          </a:r>
        </a:p>
      </dsp:txBody>
      <dsp:txXfrm>
        <a:off x="1957752" y="2687577"/>
        <a:ext cx="1279770" cy="767862"/>
      </dsp:txXfrm>
    </dsp:sp>
    <dsp:sp modelId="{193D8187-FE9C-49C0-BF36-22F4755AEE26}">
      <dsp:nvSpPr>
        <dsp:cNvPr id="0" name=""/>
        <dsp:cNvSpPr/>
      </dsp:nvSpPr>
      <dsp:spPr>
        <a:xfrm>
          <a:off x="550005" y="3583416"/>
          <a:ext cx="1279770" cy="767862"/>
        </a:xfrm>
        <a:prstGeom prst="rect">
          <a:avLst/>
        </a:prstGeom>
        <a:solidFill>
          <a:schemeClr val="accent5">
            <a:hueOff val="-6007594"/>
            <a:satOff val="-15484"/>
            <a:lumOff val="-104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Triage</a:t>
          </a:r>
        </a:p>
      </dsp:txBody>
      <dsp:txXfrm>
        <a:off x="550005" y="3583416"/>
        <a:ext cx="1279770" cy="767862"/>
      </dsp:txXfrm>
    </dsp:sp>
    <dsp:sp modelId="{EFD18467-71C8-461B-8FC6-4D492AC8A77F}">
      <dsp:nvSpPr>
        <dsp:cNvPr id="0" name=""/>
        <dsp:cNvSpPr/>
      </dsp:nvSpPr>
      <dsp:spPr>
        <a:xfrm>
          <a:off x="1957752" y="3583416"/>
          <a:ext cx="1279770" cy="767862"/>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t>…</a:t>
          </a:r>
        </a:p>
      </dsp:txBody>
      <dsp:txXfrm>
        <a:off x="1957752" y="3583416"/>
        <a:ext cx="1279770" cy="767862"/>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8D86F211-EB10-4474-817A-FAB5B1863349}" type="datetimeFigureOut">
              <a:rPr lang="en-US" smtClean="0"/>
              <a:t>8/15/24</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89C72485-CBC3-4C02-8898-5720BD8BCD42}" type="slidenum">
              <a:rPr lang="en-US" smtClean="0"/>
              <a:t>‹#›</a:t>
            </a:fld>
            <a:endParaRPr lang="en-US"/>
          </a:p>
        </p:txBody>
      </p:sp>
    </p:spTree>
    <p:extLst>
      <p:ext uri="{BB962C8B-B14F-4D97-AF65-F5344CB8AC3E}">
        <p14:creationId xmlns:p14="http://schemas.microsoft.com/office/powerpoint/2010/main" val="118406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9C72485-CBC3-4C02-8898-5720BD8BCD42}" type="slidenum">
              <a:rPr lang="en-US" smtClean="0"/>
              <a:t>38</a:t>
            </a:fld>
            <a:endParaRPr lang="en-US"/>
          </a:p>
        </p:txBody>
      </p:sp>
    </p:spTree>
    <p:extLst>
      <p:ext uri="{BB962C8B-B14F-4D97-AF65-F5344CB8AC3E}">
        <p14:creationId xmlns:p14="http://schemas.microsoft.com/office/powerpoint/2010/main" val="92743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lgn="l" defTabSz="914400" eaLnBrk="1" latinLnBrk="0" hangingPunct="1">
              <a:lnSpc>
                <a:spcPct val="90000"/>
              </a:lnSpc>
              <a:spcBef>
                <a:spcPts val="1000"/>
              </a:spcBef>
              <a:buFont typeface="Arial" panose="020B0604020202020204" pitchFamily="34" charset="0"/>
              <a:buChar char="•"/>
            </a:pPr>
            <a:r>
              <a:rPr lang="en-US" b="0" i="0" dirty="0">
                <a:solidFill>
                  <a:srgbClr val="333333"/>
                </a:solidFill>
                <a:effectLst/>
                <a:latin typeface="Georgia" panose="02040502050405020303" pitchFamily="18" charset="0"/>
              </a:rPr>
              <a:t>Many AI models have complex layers of nodes that enable the characteristics of input data to be more meaningful in revealing hidden patterns. </a:t>
            </a:r>
          </a:p>
          <a:p>
            <a:pPr marL="228600" indent="-228600" algn="l" defTabSz="914400" eaLnBrk="1" latinLnBrk="0" hangingPunct="1">
              <a:lnSpc>
                <a:spcPct val="90000"/>
              </a:lnSpc>
              <a:spcBef>
                <a:spcPts val="1000"/>
              </a:spcBef>
              <a:buFont typeface="Arial" panose="020B0604020202020204" pitchFamily="34" charset="0"/>
              <a:buChar char="•"/>
            </a:pPr>
            <a:r>
              <a:rPr lang="en-US" b="0" i="0" dirty="0">
                <a:solidFill>
                  <a:srgbClr val="333333"/>
                </a:solidFill>
                <a:effectLst/>
                <a:latin typeface="Georgia" panose="02040502050405020303" pitchFamily="18" charset="0"/>
              </a:rPr>
              <a:t>While the model may produce seemingly accurate output through that process, oftentimes the rationale of the computation cannot be provided to the end users. In the clinical environment, this can create strong resistance to accepting AI models into daily practice, as clinicians fear that performing unnecessary interventions or changing a treatment strategy without supporting scientific evidence could easily violate the first rule of patient care, </a:t>
            </a:r>
            <a:r>
              <a:rPr lang="en-US" b="0" i="1" dirty="0">
                <a:solidFill>
                  <a:srgbClr val="333333"/>
                </a:solidFill>
                <a:effectLst/>
                <a:latin typeface="Georgia" panose="02040502050405020303" pitchFamily="18" charset="0"/>
              </a:rPr>
              <a:t>primum non </a:t>
            </a:r>
            <a:r>
              <a:rPr lang="en-US" b="0" i="1" dirty="0" err="1">
                <a:solidFill>
                  <a:srgbClr val="333333"/>
                </a:solidFill>
                <a:effectLst/>
                <a:latin typeface="Georgia" panose="02040502050405020303" pitchFamily="18" charset="0"/>
              </a:rPr>
              <a:t>nocere</a:t>
            </a:r>
            <a:r>
              <a:rPr lang="en-US" b="0" i="0" dirty="0">
                <a:solidFill>
                  <a:srgbClr val="333333"/>
                </a:solidFill>
                <a:effectLst/>
                <a:latin typeface="Georgia" panose="02040502050405020303" pitchFamily="18" charset="0"/>
              </a:rPr>
              <a:t>. In critical care medicine, such a move could be directly and rapidly associated with mortality.</a:t>
            </a:r>
            <a:endParaRPr lang="en-US" dirty="0"/>
          </a:p>
          <a:p>
            <a:endParaRPr lang="en-US" dirty="0"/>
          </a:p>
        </p:txBody>
      </p:sp>
      <p:sp>
        <p:nvSpPr>
          <p:cNvPr id="4" name="Slide Number Placeholder 3"/>
          <p:cNvSpPr>
            <a:spLocks noGrp="1"/>
          </p:cNvSpPr>
          <p:nvPr>
            <p:ph type="sldNum" sz="quarter" idx="5"/>
          </p:nvPr>
        </p:nvSpPr>
        <p:spPr/>
        <p:txBody>
          <a:bodyPr/>
          <a:lstStyle/>
          <a:p>
            <a:fld id="{89C72485-CBC3-4C02-8898-5720BD8BCD42}" type="slidenum">
              <a:rPr lang="en-US" smtClean="0"/>
              <a:t>42</a:t>
            </a:fld>
            <a:endParaRPr lang="en-US"/>
          </a:p>
        </p:txBody>
      </p:sp>
    </p:spTree>
    <p:extLst>
      <p:ext uri="{BB962C8B-B14F-4D97-AF65-F5344CB8AC3E}">
        <p14:creationId xmlns:p14="http://schemas.microsoft.com/office/powerpoint/2010/main" val="987409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US" b="0" i="0" dirty="0">
                <a:solidFill>
                  <a:srgbClr val="414141"/>
                </a:solidFill>
                <a:effectLst/>
                <a:latin typeface="Roboto" panose="02000000000000000000" pitchFamily="2" charset="0"/>
              </a:rPr>
              <a:t>AI’s effectiveness is contingent on the quality and diversity of the data it’s trained on. If the training data is skewed or incomplete, AI might make inaccurate or biased recommendations.</a:t>
            </a:r>
          </a:p>
          <a:p>
            <a:pPr algn="l" fontAlgn="base"/>
            <a:r>
              <a:rPr lang="en-US" b="0" i="0" dirty="0">
                <a:solidFill>
                  <a:srgbClr val="414141"/>
                </a:solidFill>
                <a:effectLst/>
                <a:latin typeface="Roboto" panose="02000000000000000000" pitchFamily="2" charset="0"/>
              </a:rPr>
              <a:t>This is especially critical in emergency medicine, where timely decisions are crucial. Bias in AI algorithms could lead to misdiagnoses or incorrect treatment suggestions.</a:t>
            </a:r>
          </a:p>
          <a:p>
            <a:pPr marL="228600" indent="-228600" algn="r" defTabSz="914400" rtl="1" eaLnBrk="1" latinLnBrk="0" hangingPunct="1">
              <a:lnSpc>
                <a:spcPct val="90000"/>
              </a:lnSpc>
              <a:spcBef>
                <a:spcPts val="1000"/>
              </a:spcBef>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89C72485-CBC3-4C02-8898-5720BD8BCD42}" type="slidenum">
              <a:rPr lang="en-US" smtClean="0"/>
              <a:t>43</a:t>
            </a:fld>
            <a:endParaRPr lang="en-US"/>
          </a:p>
        </p:txBody>
      </p:sp>
    </p:spTree>
    <p:extLst>
      <p:ext uri="{BB962C8B-B14F-4D97-AF65-F5344CB8AC3E}">
        <p14:creationId xmlns:p14="http://schemas.microsoft.com/office/powerpoint/2010/main" val="1830017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latin typeface="Georgia" panose="02040502050405020303" pitchFamily="18" charset="0"/>
              </a:rPr>
              <a:t>The first issue is in data privacy and sharing. Innovation in data science allows us to collect and manipulate data to find hidden patterns, during which course collateral data leakage could pose threats, especially in its pre-processing and in external validation steps towards generalization. It is very hard to remove individual data points from the dataset once they are already being used by the AI model. De-identification and parallel/distributive computing could provide some solutions to data management, and novel models, including federated learning, might minimize data leakage and potentially speed up the multicenter validation process.</a:t>
            </a:r>
            <a:endParaRPr lang="en-US" dirty="0"/>
          </a:p>
          <a:p>
            <a:endParaRPr lang="en-US" dirty="0"/>
          </a:p>
        </p:txBody>
      </p:sp>
      <p:sp>
        <p:nvSpPr>
          <p:cNvPr id="4" name="Slide Number Placeholder 3"/>
          <p:cNvSpPr>
            <a:spLocks noGrp="1"/>
          </p:cNvSpPr>
          <p:nvPr>
            <p:ph type="sldNum" sz="quarter" idx="5"/>
          </p:nvPr>
        </p:nvSpPr>
        <p:spPr/>
        <p:txBody>
          <a:bodyPr/>
          <a:lstStyle/>
          <a:p>
            <a:fld id="{89C72485-CBC3-4C02-8898-5720BD8BCD42}" type="slidenum">
              <a:rPr lang="en-US" smtClean="0"/>
              <a:t>45</a:t>
            </a:fld>
            <a:endParaRPr lang="en-US"/>
          </a:p>
        </p:txBody>
      </p:sp>
    </p:spTree>
    <p:extLst>
      <p:ext uri="{BB962C8B-B14F-4D97-AF65-F5344CB8AC3E}">
        <p14:creationId xmlns:p14="http://schemas.microsoft.com/office/powerpoint/2010/main" val="3233259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E5A77DD9-144E-4876-8E86-3995BC48888A}" type="slidenum">
              <a:rPr lang="en-US" smtClean="0"/>
              <a:t>48</a:t>
            </a:fld>
            <a:endParaRPr lang="en-US"/>
          </a:p>
        </p:txBody>
      </p:sp>
    </p:spTree>
    <p:extLst>
      <p:ext uri="{BB962C8B-B14F-4D97-AF65-F5344CB8AC3E}">
        <p14:creationId xmlns:p14="http://schemas.microsoft.com/office/powerpoint/2010/main" val="254894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52AA296-460C-46EA-AC26-6A675DC8FEC9}" type="datetime1">
              <a:rPr lang="en-US" smtClean="0"/>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3334065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4802E2-8CB0-4ADC-9BDE-E78A7EC37A45}" type="datetime1">
              <a:rPr lang="en-US" smtClean="0"/>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297543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0A3654-BBF0-408A-BB5C-ADD57B0B2352}" type="datetime1">
              <a:rPr lang="en-US" smtClean="0"/>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506960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B02B18-62EA-4C24-9E8B-1737D007B397}" type="datetime1">
              <a:rPr lang="en-US" smtClean="0"/>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1619583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7965F5-B367-47CC-9927-BC02298AA759}" type="datetime1">
              <a:rPr lang="en-US" smtClean="0"/>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2671686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AAAA6A7-5CC0-4B3D-9A59-49766F91F715}" type="datetime1">
              <a:rPr lang="en-US" smtClean="0"/>
              <a:t>8/15/24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1019260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7C270DC-5276-4003-A092-463E3FF8A080}" type="datetime1">
              <a:rPr lang="en-US" smtClean="0"/>
              <a:t>8/15/24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1406624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93E7CB7-03A3-46B1-BE23-59BEED8DC6C1}" type="datetime1">
              <a:rPr lang="en-US" smtClean="0"/>
              <a:t>8/15/24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1784985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67494-702E-4ED9-B9BB-D0512CEFC4D3}" type="datetime1">
              <a:rPr lang="en-US" smtClean="0"/>
              <a:t>8/15/24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1336363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379F4A8-68A0-466E-B79B-A9D95B5AEB50}" type="datetime1">
              <a:rPr lang="en-US" smtClean="0"/>
              <a:t>8/15/24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3927792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4FF41AC-4EF8-4947-B8C8-2DC7D455F293}" type="datetime1">
              <a:rPr lang="en-US" smtClean="0"/>
              <a:t>8/15/24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4E486E-142E-47D9-8D81-06AB5596F0EC}" type="slidenum">
              <a:rPr lang="en-US" smtClean="0"/>
              <a:t>‹#›</a:t>
            </a:fld>
            <a:endParaRPr lang="en-US"/>
          </a:p>
        </p:txBody>
      </p:sp>
    </p:spTree>
    <p:extLst>
      <p:ext uri="{BB962C8B-B14F-4D97-AF65-F5344CB8AC3E}">
        <p14:creationId xmlns:p14="http://schemas.microsoft.com/office/powerpoint/2010/main" val="1513795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E79D06-1DD7-4960-A522-FD7DABEE7D95}" type="datetime1">
              <a:rPr lang="en-US" smtClean="0"/>
              <a:t>8/15/24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E486E-142E-47D9-8D81-06AB5596F0EC}" type="slidenum">
              <a:rPr lang="en-US" smtClean="0"/>
              <a:t>‹#›</a:t>
            </a:fld>
            <a:endParaRPr lang="en-US"/>
          </a:p>
        </p:txBody>
      </p:sp>
    </p:spTree>
    <p:extLst>
      <p:ext uri="{BB962C8B-B14F-4D97-AF65-F5344CB8AC3E}">
        <p14:creationId xmlns:p14="http://schemas.microsoft.com/office/powerpoint/2010/main" val="1124852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nature.com/npjdigitalmed" TargetMode="Externa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nature.com/ijos"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hyperlink" Target="https://www.nature.com/articles/s41368-023-00254-z/figures/4" TargetMode="External"/><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www.nature.com/nm"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hyperlink" Target="https://www.nature.com/srep" TargetMode="External"/><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nature.com/nm"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nature.com/srep"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nature.com/sre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image" Target="../media/image51.png"/><Relationship Id="rId7" Type="http://schemas.openxmlformats.org/officeDocument/2006/relationships/diagramData" Target="../diagrams/data2.xml"/><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4.png"/><Relationship Id="rId11" Type="http://schemas.microsoft.com/office/2007/relationships/diagramDrawing" Target="../diagrams/drawing2.xml"/><Relationship Id="rId5" Type="http://schemas.openxmlformats.org/officeDocument/2006/relationships/image" Target="../media/image53.png"/><Relationship Id="rId10" Type="http://schemas.openxmlformats.org/officeDocument/2006/relationships/diagramColors" Target="../diagrams/colors2.xml"/><Relationship Id="rId4" Type="http://schemas.openxmlformats.org/officeDocument/2006/relationships/image" Target="../media/image52.png"/><Relationship Id="rId9" Type="http://schemas.openxmlformats.org/officeDocument/2006/relationships/diagramQuickStyle" Target="../diagrams/quickStyle2.xml"/></Relationships>
</file>

<file path=ppt/slides/_rels/slide48.xml.rels><?xml version="1.0" encoding="UTF-8" standalone="yes"?>
<Relationships xmlns="http://schemas.openxmlformats.org/package/2006/relationships"><Relationship Id="rId8" Type="http://schemas.openxmlformats.org/officeDocument/2006/relationships/image" Target="../media/image59.jpeg"/><Relationship Id="rId13" Type="http://schemas.openxmlformats.org/officeDocument/2006/relationships/hyperlink" Target="mailto:radyraz.n@iums.ac.ir" TargetMode="External"/><Relationship Id="rId3" Type="http://schemas.openxmlformats.org/officeDocument/2006/relationships/image" Target="../media/image54.jpeg"/><Relationship Id="rId7" Type="http://schemas.openxmlformats.org/officeDocument/2006/relationships/image" Target="../media/image58.jpeg"/><Relationship Id="rId12" Type="http://schemas.openxmlformats.org/officeDocument/2006/relationships/image" Target="../media/image63.jpeg"/><Relationship Id="rId2" Type="http://schemas.openxmlformats.org/officeDocument/2006/relationships/notesSlide" Target="../notesSlides/notesSlide5.xml"/><Relationship Id="rId16"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7.jpeg"/><Relationship Id="rId11" Type="http://schemas.openxmlformats.org/officeDocument/2006/relationships/image" Target="../media/image62.png"/><Relationship Id="rId5" Type="http://schemas.openxmlformats.org/officeDocument/2006/relationships/image" Target="../media/image56.jpeg"/><Relationship Id="rId15" Type="http://schemas.openxmlformats.org/officeDocument/2006/relationships/hyperlink" Target="mailto:radyraz@yahoo.com" TargetMode="External"/><Relationship Id="rId10" Type="http://schemas.openxmlformats.org/officeDocument/2006/relationships/image" Target="../media/image61.png"/><Relationship Id="rId4" Type="http://schemas.openxmlformats.org/officeDocument/2006/relationships/image" Target="../media/image55.jpeg"/><Relationship Id="rId9" Type="http://schemas.openxmlformats.org/officeDocument/2006/relationships/image" Target="../media/image60.png"/><Relationship Id="rId14" Type="http://schemas.openxmlformats.org/officeDocument/2006/relationships/hyperlink" Target="mailto:radyraz@mail.um.ac.ir"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F1ECFA-55FB-77B2-A54A-5724C2FC2953}"/>
              </a:ext>
            </a:extLst>
          </p:cNvPr>
          <p:cNvPicPr>
            <a:picLocks noChangeAspect="1"/>
          </p:cNvPicPr>
          <p:nvPr/>
        </p:nvPicPr>
        <p:blipFill>
          <a:blip r:embed="rId2"/>
          <a:stretch>
            <a:fillRect/>
          </a:stretch>
        </p:blipFill>
        <p:spPr>
          <a:xfrm>
            <a:off x="1491225" y="4850532"/>
            <a:ext cx="1866135" cy="1866135"/>
          </a:xfrm>
          <a:prstGeom prst="rect">
            <a:avLst/>
          </a:prstGeom>
        </p:spPr>
      </p:pic>
      <p:sp>
        <p:nvSpPr>
          <p:cNvPr id="2" name="Title 1">
            <a:extLst>
              <a:ext uri="{FF2B5EF4-FFF2-40B4-BE49-F238E27FC236}">
                <a16:creationId xmlns:a16="http://schemas.microsoft.com/office/drawing/2014/main" id="{1551B68C-CB79-666A-0B8A-0C6003CEF008}"/>
              </a:ext>
            </a:extLst>
          </p:cNvPr>
          <p:cNvSpPr>
            <a:spLocks noGrp="1"/>
          </p:cNvSpPr>
          <p:nvPr>
            <p:ph type="ctrTitle"/>
          </p:nvPr>
        </p:nvSpPr>
        <p:spPr>
          <a:xfrm>
            <a:off x="555701" y="342562"/>
            <a:ext cx="7772400" cy="2387600"/>
          </a:xfrm>
        </p:spPr>
        <p:txBody>
          <a:bodyPr>
            <a:normAutofit/>
          </a:bodyPr>
          <a:lstStyle/>
          <a:p>
            <a:r>
              <a:rPr lang="en-US" sz="4400" b="1" dirty="0">
                <a:solidFill>
                  <a:srgbClr val="00B050"/>
                </a:solidFill>
              </a:rPr>
              <a:t>Application of </a:t>
            </a:r>
            <a:r>
              <a:rPr lang="en-US" sz="4000" b="1" dirty="0">
                <a:solidFill>
                  <a:srgbClr val="00B050"/>
                </a:solidFill>
              </a:rPr>
              <a:t>Artificial Intelligence in Pain Management</a:t>
            </a:r>
          </a:p>
        </p:txBody>
      </p:sp>
      <p:pic>
        <p:nvPicPr>
          <p:cNvPr id="1026" name="Picture 2" descr="Researchers say use of artificial intelligence in medicine raises ethical  questions | News Center | Stanford Medicine">
            <a:extLst>
              <a:ext uri="{FF2B5EF4-FFF2-40B4-BE49-F238E27FC236}">
                <a16:creationId xmlns:a16="http://schemas.microsoft.com/office/drawing/2014/main" id="{3EDF4914-7E14-0833-5884-32A24F645D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0921" y="5258197"/>
            <a:ext cx="2061872" cy="137208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rtificial Intelligence in diagnostic medicine – a tool to replace  clinicians?">
            <a:extLst>
              <a:ext uri="{FF2B5EF4-FFF2-40B4-BE49-F238E27FC236}">
                <a16:creationId xmlns:a16="http://schemas.microsoft.com/office/drawing/2014/main" id="{2304247E-DC68-0E1D-1ABB-B05E195DC9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0339" y="5262130"/>
            <a:ext cx="2061872" cy="137208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دانشگاه علوم پزشکی ایران - ویکی‌پدیا، دانشنامهٔ آزاد">
            <a:extLst>
              <a:ext uri="{FF2B5EF4-FFF2-40B4-BE49-F238E27FC236}">
                <a16:creationId xmlns:a16="http://schemas.microsoft.com/office/drawing/2014/main" id="{852F4D6B-613A-1FB3-7733-79E4E24030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214" y="262669"/>
            <a:ext cx="1206432" cy="121181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FB376A2-8126-A616-E49A-15A5EA18C51E}"/>
              </a:ext>
            </a:extLst>
          </p:cNvPr>
          <p:cNvSpPr txBox="1"/>
          <p:nvPr/>
        </p:nvSpPr>
        <p:spPr>
          <a:xfrm>
            <a:off x="865304" y="4127838"/>
            <a:ext cx="7413391" cy="923330"/>
          </a:xfrm>
          <a:prstGeom prst="rect">
            <a:avLst/>
          </a:prstGeom>
          <a:noFill/>
        </p:spPr>
        <p:txBody>
          <a:bodyPr wrap="square">
            <a:spAutoFit/>
          </a:bodyPr>
          <a:lstStyle/>
          <a:p>
            <a:pPr algn="ctr"/>
            <a:r>
              <a:rPr lang="en-US" dirty="0"/>
              <a:t>Assistant professor in Artificial Intelligence in Medicine, Faculty of Advanced Technologies in Medicine, Iran University of Medical Sciences, Tehran, Iran</a:t>
            </a:r>
          </a:p>
          <a:p>
            <a:pPr algn="ctr"/>
            <a:r>
              <a:rPr lang="en-US" dirty="0"/>
              <a:t> </a:t>
            </a:r>
            <a:r>
              <a:rPr lang="en-US" b="1" dirty="0">
                <a:solidFill>
                  <a:srgbClr val="00B050"/>
                </a:solidFill>
              </a:rPr>
              <a:t>radyraz.n@iums.ac.ir </a:t>
            </a:r>
          </a:p>
        </p:txBody>
      </p:sp>
      <p:sp>
        <p:nvSpPr>
          <p:cNvPr id="8" name="Subtitle 2">
            <a:extLst>
              <a:ext uri="{FF2B5EF4-FFF2-40B4-BE49-F238E27FC236}">
                <a16:creationId xmlns:a16="http://schemas.microsoft.com/office/drawing/2014/main" id="{E2EB52AB-0125-7E84-E4F4-5CB210F15773}"/>
              </a:ext>
            </a:extLst>
          </p:cNvPr>
          <p:cNvSpPr txBox="1">
            <a:spLocks/>
          </p:cNvSpPr>
          <p:nvPr/>
        </p:nvSpPr>
        <p:spPr>
          <a:xfrm>
            <a:off x="1012901" y="2810055"/>
            <a:ext cx="6858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a-IR" b="1" dirty="0"/>
              <a:t>دکتر </a:t>
            </a:r>
            <a:r>
              <a:rPr lang="fa-IR" b="1" dirty="0" err="1"/>
              <a:t>نسیبه</a:t>
            </a:r>
            <a:r>
              <a:rPr lang="fa-IR" b="1" dirty="0"/>
              <a:t> </a:t>
            </a:r>
            <a:r>
              <a:rPr lang="fa-IR" b="1" dirty="0" err="1"/>
              <a:t>رادی</a:t>
            </a:r>
            <a:r>
              <a:rPr lang="fa-IR" b="1" dirty="0"/>
              <a:t> راز</a:t>
            </a:r>
          </a:p>
          <a:p>
            <a:r>
              <a:rPr lang="en-US" b="1" dirty="0"/>
              <a:t>Dr. Nasibeh Rady Raz</a:t>
            </a:r>
          </a:p>
          <a:p>
            <a:r>
              <a:rPr lang="en-US" sz="1800" b="1" dirty="0"/>
              <a:t>Ph.D. in Artificial Intelligence and Robotics</a:t>
            </a:r>
          </a:p>
        </p:txBody>
      </p:sp>
    </p:spTree>
    <p:extLst>
      <p:ext uri="{BB962C8B-B14F-4D97-AF65-F5344CB8AC3E}">
        <p14:creationId xmlns:p14="http://schemas.microsoft.com/office/powerpoint/2010/main" val="4039562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43B5F-B2BD-84F5-1DBE-AE18E877CD19}"/>
              </a:ext>
            </a:extLst>
          </p:cNvPr>
          <p:cNvSpPr>
            <a:spLocks noGrp="1"/>
          </p:cNvSpPr>
          <p:nvPr>
            <p:ph type="title"/>
          </p:nvPr>
        </p:nvSpPr>
        <p:spPr/>
        <p:txBody>
          <a:bodyPr/>
          <a:lstStyle/>
          <a:p>
            <a:r>
              <a:rPr lang="en-US" b="0" i="0" dirty="0">
                <a:solidFill>
                  <a:srgbClr val="00B050"/>
                </a:solidFill>
                <a:effectLst/>
                <a:latin typeface="MuseoSans"/>
              </a:rPr>
              <a:t>Indirect Physiology</a:t>
            </a:r>
            <a:endParaRPr lang="en-US" dirty="0">
              <a:solidFill>
                <a:srgbClr val="00B050"/>
              </a:solidFill>
            </a:endParaRPr>
          </a:p>
        </p:txBody>
      </p:sp>
      <p:sp>
        <p:nvSpPr>
          <p:cNvPr id="3" name="Content Placeholder 2">
            <a:extLst>
              <a:ext uri="{FF2B5EF4-FFF2-40B4-BE49-F238E27FC236}">
                <a16:creationId xmlns:a16="http://schemas.microsoft.com/office/drawing/2014/main" id="{153589A3-8E91-BC89-C2BC-C8276AE25E0C}"/>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EBCD1ADC-081A-0EE8-2B51-C04C158AB838}"/>
              </a:ext>
            </a:extLst>
          </p:cNvPr>
          <p:cNvSpPr>
            <a:spLocks noGrp="1"/>
          </p:cNvSpPr>
          <p:nvPr>
            <p:ph type="sldNum" sz="quarter" idx="12"/>
          </p:nvPr>
        </p:nvSpPr>
        <p:spPr/>
        <p:txBody>
          <a:bodyPr/>
          <a:lstStyle/>
          <a:p>
            <a:fld id="{584E486E-142E-47D9-8D81-06AB5596F0EC}" type="slidenum">
              <a:rPr lang="en-US" smtClean="0"/>
              <a:t>10</a:t>
            </a:fld>
            <a:endParaRPr lang="en-US"/>
          </a:p>
        </p:txBody>
      </p:sp>
      <p:sp>
        <p:nvSpPr>
          <p:cNvPr id="6" name="TextBox 5">
            <a:extLst>
              <a:ext uri="{FF2B5EF4-FFF2-40B4-BE49-F238E27FC236}">
                <a16:creationId xmlns:a16="http://schemas.microsoft.com/office/drawing/2014/main" id="{5CE2B3F6-1CB6-CF28-475D-36B54936E685}"/>
              </a:ext>
            </a:extLst>
          </p:cNvPr>
          <p:cNvSpPr txBox="1"/>
          <p:nvPr/>
        </p:nvSpPr>
        <p:spPr>
          <a:xfrm>
            <a:off x="628650" y="1646237"/>
            <a:ext cx="7886700" cy="1631216"/>
          </a:xfrm>
          <a:prstGeom prst="rect">
            <a:avLst/>
          </a:prstGeom>
          <a:solidFill>
            <a:srgbClr val="FFC000"/>
          </a:solidFill>
        </p:spPr>
        <p:txBody>
          <a:bodyPr wrap="square">
            <a:spAutoFit/>
          </a:bodyPr>
          <a:lstStyle/>
          <a:p>
            <a:r>
              <a:rPr lang="en-US" sz="2000" b="0" i="0" dirty="0">
                <a:solidFill>
                  <a:srgbClr val="282828"/>
                </a:solidFill>
                <a:effectLst/>
                <a:latin typeface="MuseoSans"/>
              </a:rPr>
              <a:t>These methods use modalities like electroencephalogram (EEG), Magnetoencephalography (MEG), </a:t>
            </a:r>
          </a:p>
          <a:p>
            <a:r>
              <a:rPr lang="en-US" sz="2000" b="0" i="0" dirty="0">
                <a:solidFill>
                  <a:srgbClr val="282828"/>
                </a:solidFill>
                <a:effectLst/>
                <a:latin typeface="MuseoSans"/>
              </a:rPr>
              <a:t>Positron emission tomography (PET)</a:t>
            </a:r>
          </a:p>
          <a:p>
            <a:r>
              <a:rPr lang="en-US" sz="2000" b="0" i="0" dirty="0">
                <a:solidFill>
                  <a:srgbClr val="282828"/>
                </a:solidFill>
                <a:effectLst/>
                <a:latin typeface="MuseoSans"/>
              </a:rPr>
              <a:t>and functional MRI (fMRI) </a:t>
            </a:r>
            <a:endParaRPr lang="en-US" sz="2000" dirty="0">
              <a:solidFill>
                <a:srgbClr val="282828"/>
              </a:solidFill>
              <a:latin typeface="MuseoSans"/>
            </a:endParaRPr>
          </a:p>
          <a:p>
            <a:r>
              <a:rPr lang="en-US" sz="2000" b="0" i="0" dirty="0">
                <a:solidFill>
                  <a:srgbClr val="282828"/>
                </a:solidFill>
                <a:effectLst/>
                <a:latin typeface="MuseoSans"/>
              </a:rPr>
              <a:t>to measure pain using the bio-markers. </a:t>
            </a:r>
            <a:endParaRPr lang="en-US" sz="2000" dirty="0"/>
          </a:p>
        </p:txBody>
      </p:sp>
      <p:pic>
        <p:nvPicPr>
          <p:cNvPr id="7" name="Picture 6" descr="دانشگاه علوم پزشکی ایران - ویکی‌پدیا، دانشنامهٔ آزاد">
            <a:extLst>
              <a:ext uri="{FF2B5EF4-FFF2-40B4-BE49-F238E27FC236}">
                <a16:creationId xmlns:a16="http://schemas.microsoft.com/office/drawing/2014/main" id="{ECFC8064-CE71-A262-E71F-15384DC82B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2" descr="Imaging of pain using positron emission tomography - Zhou - 2024 -  iRADIOLOGY - Wiley Online Library">
            <a:extLst>
              <a:ext uri="{FF2B5EF4-FFF2-40B4-BE49-F238E27FC236}">
                <a16:creationId xmlns:a16="http://schemas.microsoft.com/office/drawing/2014/main" id="{FD9C049E-BB42-6672-D99E-5DA828FC78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7574" y="3509850"/>
            <a:ext cx="3009900" cy="2705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5030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396D2-4CD5-9B26-92E1-8A75A9DAE39D}"/>
              </a:ext>
            </a:extLst>
          </p:cNvPr>
          <p:cNvSpPr>
            <a:spLocks noGrp="1"/>
          </p:cNvSpPr>
          <p:nvPr>
            <p:ph type="title"/>
          </p:nvPr>
        </p:nvSpPr>
        <p:spPr/>
        <p:txBody>
          <a:bodyPr/>
          <a:lstStyle/>
          <a:p>
            <a:r>
              <a:rPr lang="en-US" b="1" dirty="0">
                <a:solidFill>
                  <a:srgbClr val="00B050"/>
                </a:solidFill>
              </a:rPr>
              <a:t>Challenges</a:t>
            </a:r>
          </a:p>
        </p:txBody>
      </p:sp>
      <p:sp>
        <p:nvSpPr>
          <p:cNvPr id="4" name="Slide Number Placeholder 3">
            <a:extLst>
              <a:ext uri="{FF2B5EF4-FFF2-40B4-BE49-F238E27FC236}">
                <a16:creationId xmlns:a16="http://schemas.microsoft.com/office/drawing/2014/main" id="{A8E99D94-0C38-98AD-5BEA-C4D35F705FD0}"/>
              </a:ext>
            </a:extLst>
          </p:cNvPr>
          <p:cNvSpPr>
            <a:spLocks noGrp="1"/>
          </p:cNvSpPr>
          <p:nvPr>
            <p:ph type="sldNum" sz="quarter" idx="12"/>
          </p:nvPr>
        </p:nvSpPr>
        <p:spPr/>
        <p:txBody>
          <a:bodyPr/>
          <a:lstStyle/>
          <a:p>
            <a:fld id="{584E486E-142E-47D9-8D81-06AB5596F0EC}" type="slidenum">
              <a:rPr lang="en-US" smtClean="0"/>
              <a:t>11</a:t>
            </a:fld>
            <a:endParaRPr lang="en-US"/>
          </a:p>
        </p:txBody>
      </p:sp>
      <p:sp>
        <p:nvSpPr>
          <p:cNvPr id="6" name="TextBox 5">
            <a:extLst>
              <a:ext uri="{FF2B5EF4-FFF2-40B4-BE49-F238E27FC236}">
                <a16:creationId xmlns:a16="http://schemas.microsoft.com/office/drawing/2014/main" id="{850478A7-3EB0-F208-843E-7B3679ECDF8B}"/>
              </a:ext>
            </a:extLst>
          </p:cNvPr>
          <p:cNvSpPr txBox="1"/>
          <p:nvPr/>
        </p:nvSpPr>
        <p:spPr>
          <a:xfrm>
            <a:off x="628650" y="1516127"/>
            <a:ext cx="7886700" cy="3416320"/>
          </a:xfrm>
          <a:prstGeom prst="rect">
            <a:avLst/>
          </a:prstGeom>
          <a:solidFill>
            <a:srgbClr val="92D050"/>
          </a:solidFill>
        </p:spPr>
        <p:txBody>
          <a:bodyPr wrap="square">
            <a:spAutoFit/>
          </a:bodyPr>
          <a:lstStyle/>
          <a:p>
            <a:r>
              <a:rPr lang="en-US" b="0" i="0" dirty="0">
                <a:solidFill>
                  <a:srgbClr val="282828"/>
                </a:solidFill>
                <a:effectLst/>
                <a:latin typeface="MuseoSans"/>
              </a:rPr>
              <a:t>The “self-report” and “Observe behavior and infer” report changes depending on mood, environment, and cognition. </a:t>
            </a:r>
          </a:p>
          <a:p>
            <a:r>
              <a:rPr lang="en-US" b="0" i="0" dirty="0">
                <a:solidFill>
                  <a:srgbClr val="282828"/>
                </a:solidFill>
                <a:effectLst/>
                <a:latin typeface="MuseoSans"/>
              </a:rPr>
              <a:t>Even after the patients have been trained, the sensitivity, robustness, and reliability of the measurements obtained by self-report are quite poor. </a:t>
            </a:r>
          </a:p>
          <a:p>
            <a:r>
              <a:rPr lang="en-US" b="0" i="0" dirty="0">
                <a:solidFill>
                  <a:srgbClr val="282828"/>
                </a:solidFill>
                <a:effectLst/>
                <a:latin typeface="MuseoSans"/>
              </a:rPr>
              <a:t>A baby, a demented old person, or an anesthetized or coma patient cannot self-report pain.</a:t>
            </a:r>
          </a:p>
          <a:p>
            <a:r>
              <a:rPr lang="en-US" b="0" i="0" dirty="0">
                <a:solidFill>
                  <a:srgbClr val="282828"/>
                </a:solidFill>
                <a:effectLst/>
                <a:latin typeface="MuseoSans"/>
              </a:rPr>
              <a:t> One issue with observer rating is that not everyone exhibits pain reactions. </a:t>
            </a:r>
          </a:p>
          <a:p>
            <a:r>
              <a:rPr lang="en-US" b="0" i="0" dirty="0">
                <a:solidFill>
                  <a:srgbClr val="282828"/>
                </a:solidFill>
                <a:effectLst/>
                <a:latin typeface="MuseoSans"/>
              </a:rPr>
              <a:t>A range of behavioral and physiological changes can be used to quantify responses to noxious stimuli. </a:t>
            </a:r>
          </a:p>
          <a:p>
            <a:r>
              <a:rPr lang="en-US" b="0" i="0" dirty="0">
                <a:solidFill>
                  <a:srgbClr val="282828"/>
                </a:solidFill>
                <a:effectLst/>
                <a:latin typeface="MuseoSans"/>
              </a:rPr>
              <a:t>Lack of signals during noxious stimulation does not always imply the absence of pain. </a:t>
            </a:r>
          </a:p>
          <a:p>
            <a:r>
              <a:rPr lang="en-US" b="0" i="0" dirty="0">
                <a:solidFill>
                  <a:srgbClr val="282828"/>
                </a:solidFill>
                <a:effectLst/>
                <a:latin typeface="MuseoSans"/>
              </a:rPr>
              <a:t>It's critical to have measurements that can be translated into pain treatment.</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FADC4899-7F11-ADDE-6D64-5160B49CA2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22530" name="Picture 2" descr="Bootcamp challenges and how I have adapted in the last few weeks | by  Victor KARANGWA | Medium">
            <a:extLst>
              <a:ext uri="{FF2B5EF4-FFF2-40B4-BE49-F238E27FC236}">
                <a16:creationId xmlns:a16="http://schemas.microsoft.com/office/drawing/2014/main" id="{16B3F1FB-A06D-4798-C576-24435E528B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8160" y="4932447"/>
            <a:ext cx="3159580" cy="17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148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FC5DB-3218-01F7-FD3A-250838E3CCA7}"/>
              </a:ext>
            </a:extLst>
          </p:cNvPr>
          <p:cNvSpPr>
            <a:spLocks noGrp="1"/>
          </p:cNvSpPr>
          <p:nvPr>
            <p:ph type="title"/>
          </p:nvPr>
        </p:nvSpPr>
        <p:spPr/>
        <p:txBody>
          <a:bodyPr/>
          <a:lstStyle/>
          <a:p>
            <a:r>
              <a:rPr lang="en-US" b="0" i="0" dirty="0">
                <a:solidFill>
                  <a:srgbClr val="00B050"/>
                </a:solidFill>
                <a:effectLst/>
                <a:latin typeface="MuseoSans"/>
              </a:rPr>
              <a:t>Digital Bio-Markers</a:t>
            </a:r>
            <a:endParaRPr lang="en-US" dirty="0">
              <a:solidFill>
                <a:srgbClr val="00B050"/>
              </a:solidFill>
            </a:endParaRPr>
          </a:p>
        </p:txBody>
      </p:sp>
      <p:sp>
        <p:nvSpPr>
          <p:cNvPr id="3" name="Content Placeholder 2">
            <a:extLst>
              <a:ext uri="{FF2B5EF4-FFF2-40B4-BE49-F238E27FC236}">
                <a16:creationId xmlns:a16="http://schemas.microsoft.com/office/drawing/2014/main" id="{EE8D810E-DCDC-BCB2-8933-216CA1DEAAA6}"/>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FCEB0BE0-2A9B-6F76-CF5C-4604C044A699}"/>
              </a:ext>
            </a:extLst>
          </p:cNvPr>
          <p:cNvSpPr>
            <a:spLocks noGrp="1"/>
          </p:cNvSpPr>
          <p:nvPr>
            <p:ph type="sldNum" sz="quarter" idx="12"/>
          </p:nvPr>
        </p:nvSpPr>
        <p:spPr/>
        <p:txBody>
          <a:bodyPr/>
          <a:lstStyle/>
          <a:p>
            <a:fld id="{584E486E-142E-47D9-8D81-06AB5596F0EC}" type="slidenum">
              <a:rPr lang="en-US" smtClean="0"/>
              <a:t>12</a:t>
            </a:fld>
            <a:endParaRPr lang="en-US"/>
          </a:p>
        </p:txBody>
      </p:sp>
      <p:sp>
        <p:nvSpPr>
          <p:cNvPr id="6" name="TextBox 5">
            <a:extLst>
              <a:ext uri="{FF2B5EF4-FFF2-40B4-BE49-F238E27FC236}">
                <a16:creationId xmlns:a16="http://schemas.microsoft.com/office/drawing/2014/main" id="{E92E74B1-2CDB-265D-6B61-865546943292}"/>
              </a:ext>
            </a:extLst>
          </p:cNvPr>
          <p:cNvSpPr txBox="1"/>
          <p:nvPr/>
        </p:nvSpPr>
        <p:spPr>
          <a:xfrm>
            <a:off x="628650" y="1825625"/>
            <a:ext cx="7886700" cy="1569660"/>
          </a:xfrm>
          <a:prstGeom prst="rect">
            <a:avLst/>
          </a:prstGeom>
          <a:solidFill>
            <a:srgbClr val="FF9999"/>
          </a:solidFill>
        </p:spPr>
        <p:txBody>
          <a:bodyPr wrap="square">
            <a:spAutoFit/>
          </a:bodyPr>
          <a:lstStyle/>
          <a:p>
            <a:pPr algn="l"/>
            <a:r>
              <a:rPr lang="en-US" sz="2400" b="0" i="0" dirty="0">
                <a:solidFill>
                  <a:srgbClr val="282828"/>
                </a:solidFill>
                <a:effectLst/>
                <a:latin typeface="MuseoSans"/>
              </a:rPr>
              <a:t>A bio-marker is a feature that may be tested and assessed quantitatively as an indicator of a normal biological process, a pathological process, or the pharmacological (and non-pharmacological) response to a therapeutic treatment </a:t>
            </a:r>
          </a:p>
        </p:txBody>
      </p:sp>
      <p:sp>
        <p:nvSpPr>
          <p:cNvPr id="8" name="TextBox 7">
            <a:extLst>
              <a:ext uri="{FF2B5EF4-FFF2-40B4-BE49-F238E27FC236}">
                <a16:creationId xmlns:a16="http://schemas.microsoft.com/office/drawing/2014/main" id="{80351032-3004-0D77-F915-B0AEFC0CC2DE}"/>
              </a:ext>
            </a:extLst>
          </p:cNvPr>
          <p:cNvSpPr txBox="1"/>
          <p:nvPr/>
        </p:nvSpPr>
        <p:spPr>
          <a:xfrm>
            <a:off x="563335" y="3770461"/>
            <a:ext cx="8017329" cy="2031325"/>
          </a:xfrm>
          <a:prstGeom prst="rect">
            <a:avLst/>
          </a:prstGeom>
          <a:solidFill>
            <a:srgbClr val="FF4BBB"/>
          </a:solidFill>
        </p:spPr>
        <p:txBody>
          <a:bodyPr wrap="square">
            <a:spAutoFit/>
          </a:bodyPr>
          <a:lstStyle/>
          <a:p>
            <a:pPr algn="l"/>
            <a:r>
              <a:rPr lang="en-US" b="0" i="0" dirty="0">
                <a:solidFill>
                  <a:srgbClr val="282828"/>
                </a:solidFill>
                <a:effectLst/>
                <a:latin typeface="MuseoSans"/>
              </a:rPr>
              <a:t>• </a:t>
            </a:r>
            <a:r>
              <a:rPr lang="en-US" b="1" i="0" dirty="0">
                <a:solidFill>
                  <a:srgbClr val="282828"/>
                </a:solidFill>
                <a:effectLst/>
                <a:latin typeface="MuseoSans"/>
              </a:rPr>
              <a:t>Diagnostic bio-markers</a:t>
            </a:r>
            <a:r>
              <a:rPr lang="en-US" b="0" i="0" dirty="0">
                <a:solidFill>
                  <a:srgbClr val="282828"/>
                </a:solidFill>
                <a:effectLst/>
                <a:latin typeface="MuseoSans"/>
              </a:rPr>
              <a:t> -To identify and validate the presence of pain.</a:t>
            </a:r>
          </a:p>
          <a:p>
            <a:pPr algn="l"/>
            <a:r>
              <a:rPr lang="en-US" b="0" i="0" dirty="0">
                <a:solidFill>
                  <a:srgbClr val="282828"/>
                </a:solidFill>
                <a:effectLst/>
                <a:latin typeface="MuseoSans"/>
              </a:rPr>
              <a:t>• </a:t>
            </a:r>
            <a:r>
              <a:rPr lang="en-US" b="1" i="0" dirty="0">
                <a:solidFill>
                  <a:srgbClr val="282828"/>
                </a:solidFill>
                <a:effectLst/>
                <a:latin typeface="MuseoSans"/>
              </a:rPr>
              <a:t>Prognostic bio-markers</a:t>
            </a:r>
            <a:r>
              <a:rPr lang="en-US" b="0" i="0" dirty="0">
                <a:solidFill>
                  <a:srgbClr val="282828"/>
                </a:solidFill>
                <a:effectLst/>
                <a:latin typeface="MuseoSans"/>
              </a:rPr>
              <a:t> -To recognize the likelihood of a clinical event, disease recurrence, or progression in patients with disease of interest.</a:t>
            </a:r>
          </a:p>
          <a:p>
            <a:pPr algn="l"/>
            <a:r>
              <a:rPr lang="en-US" b="0" i="0" dirty="0">
                <a:solidFill>
                  <a:srgbClr val="282828"/>
                </a:solidFill>
                <a:effectLst/>
                <a:latin typeface="MuseoSans"/>
              </a:rPr>
              <a:t>• </a:t>
            </a:r>
            <a:r>
              <a:rPr lang="en-US" b="1" i="0" dirty="0">
                <a:solidFill>
                  <a:srgbClr val="282828"/>
                </a:solidFill>
                <a:effectLst/>
                <a:latin typeface="MuseoSans"/>
              </a:rPr>
              <a:t>Predictive bio-markers</a:t>
            </a:r>
            <a:r>
              <a:rPr lang="en-US" b="0" i="0" dirty="0">
                <a:solidFill>
                  <a:srgbClr val="282828"/>
                </a:solidFill>
                <a:effectLst/>
                <a:latin typeface="MuseoSans"/>
              </a:rPr>
              <a:t> -To identify individuals who are more likely to have the bio-marker than those who do not.</a:t>
            </a:r>
          </a:p>
          <a:p>
            <a:pPr algn="l"/>
            <a:r>
              <a:rPr lang="en-US" b="0" i="0" dirty="0">
                <a:solidFill>
                  <a:srgbClr val="282828"/>
                </a:solidFill>
                <a:effectLst/>
                <a:latin typeface="MuseoSans"/>
              </a:rPr>
              <a:t>• </a:t>
            </a:r>
            <a:r>
              <a:rPr lang="en-US" b="1" i="0" dirty="0">
                <a:solidFill>
                  <a:srgbClr val="282828"/>
                </a:solidFill>
                <a:effectLst/>
                <a:latin typeface="MuseoSans"/>
              </a:rPr>
              <a:t>Pharmacodynamic bio-markers</a:t>
            </a:r>
            <a:r>
              <a:rPr lang="en-US" b="0" i="0" dirty="0">
                <a:solidFill>
                  <a:srgbClr val="282828"/>
                </a:solidFill>
                <a:effectLst/>
                <a:latin typeface="MuseoSans"/>
              </a:rPr>
              <a:t> -To show that a biological response occurs in an individual exposed to a medical product.</a:t>
            </a:r>
          </a:p>
        </p:txBody>
      </p:sp>
      <p:pic>
        <p:nvPicPr>
          <p:cNvPr id="9" name="Picture 8" descr="دانشگاه علوم پزشکی ایران - ویکی‌پدیا، دانشنامهٔ آزاد">
            <a:extLst>
              <a:ext uri="{FF2B5EF4-FFF2-40B4-BE49-F238E27FC236}">
                <a16:creationId xmlns:a16="http://schemas.microsoft.com/office/drawing/2014/main" id="{BD8306C7-80FC-033B-169B-5F80C37ACC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772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B1F5D-3739-E622-5FE6-3CFC2DEB21A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C0FDAD1-644E-EAAB-DCE9-A96996F6B596}"/>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8FCFB176-41CB-1785-736B-DB3A679FF53C}"/>
              </a:ext>
            </a:extLst>
          </p:cNvPr>
          <p:cNvSpPr>
            <a:spLocks noGrp="1"/>
          </p:cNvSpPr>
          <p:nvPr>
            <p:ph type="sldNum" sz="quarter" idx="12"/>
          </p:nvPr>
        </p:nvSpPr>
        <p:spPr/>
        <p:txBody>
          <a:bodyPr/>
          <a:lstStyle/>
          <a:p>
            <a:fld id="{584E486E-142E-47D9-8D81-06AB5596F0EC}" type="slidenum">
              <a:rPr lang="en-US" smtClean="0"/>
              <a:t>13</a:t>
            </a:fld>
            <a:endParaRPr lang="en-US"/>
          </a:p>
        </p:txBody>
      </p:sp>
      <p:pic>
        <p:nvPicPr>
          <p:cNvPr id="27650" name="Picture 2" descr="Figure thumbnail gr3">
            <a:extLst>
              <a:ext uri="{FF2B5EF4-FFF2-40B4-BE49-F238E27FC236}">
                <a16:creationId xmlns:a16="http://schemas.microsoft.com/office/drawing/2014/main" id="{6492107B-6817-5C52-816F-9AA20FAF0F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30288"/>
            <a:ext cx="9144000" cy="47974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دانشگاه علوم پزشکی ایران - ویکی‌پدیا، دانشنامهٔ آزاد">
            <a:extLst>
              <a:ext uri="{FF2B5EF4-FFF2-40B4-BE49-F238E27FC236}">
                <a16:creationId xmlns:a16="http://schemas.microsoft.com/office/drawing/2014/main" id="{0FE7F691-EEF6-9D48-8591-53A2F2E47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185738"/>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8789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9C324-2ABE-8599-DF06-5076C1423EEB}"/>
              </a:ext>
            </a:extLst>
          </p:cNvPr>
          <p:cNvSpPr>
            <a:spLocks noGrp="1"/>
          </p:cNvSpPr>
          <p:nvPr>
            <p:ph type="title"/>
          </p:nvPr>
        </p:nvSpPr>
        <p:spPr/>
        <p:txBody>
          <a:bodyPr/>
          <a:lstStyle/>
          <a:p>
            <a:r>
              <a:rPr lang="en-US" b="0" i="0" dirty="0">
                <a:solidFill>
                  <a:srgbClr val="00B050"/>
                </a:solidFill>
                <a:effectLst/>
                <a:latin typeface="open sans" panose="020B0606030504020204" pitchFamily="34" charset="0"/>
              </a:rPr>
              <a:t>Facial Expressions</a:t>
            </a:r>
            <a:endParaRPr lang="en-US" dirty="0">
              <a:solidFill>
                <a:srgbClr val="00B050"/>
              </a:solidFill>
            </a:endParaRPr>
          </a:p>
        </p:txBody>
      </p:sp>
      <p:sp>
        <p:nvSpPr>
          <p:cNvPr id="3" name="Content Placeholder 2">
            <a:extLst>
              <a:ext uri="{FF2B5EF4-FFF2-40B4-BE49-F238E27FC236}">
                <a16:creationId xmlns:a16="http://schemas.microsoft.com/office/drawing/2014/main" id="{E339CAC9-543F-D8E7-2D6D-D3A8A1D3D20E}"/>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BFE6FECB-072A-0BD1-6F9F-C750FE64C67B}"/>
              </a:ext>
            </a:extLst>
          </p:cNvPr>
          <p:cNvSpPr>
            <a:spLocks noGrp="1"/>
          </p:cNvSpPr>
          <p:nvPr>
            <p:ph type="sldNum" sz="quarter" idx="12"/>
          </p:nvPr>
        </p:nvSpPr>
        <p:spPr/>
        <p:txBody>
          <a:bodyPr/>
          <a:lstStyle/>
          <a:p>
            <a:fld id="{584E486E-142E-47D9-8D81-06AB5596F0EC}" type="slidenum">
              <a:rPr lang="en-US" smtClean="0"/>
              <a:t>14</a:t>
            </a:fld>
            <a:endParaRPr lang="en-US"/>
          </a:p>
        </p:txBody>
      </p:sp>
      <p:sp>
        <p:nvSpPr>
          <p:cNvPr id="6" name="TextBox 5">
            <a:extLst>
              <a:ext uri="{FF2B5EF4-FFF2-40B4-BE49-F238E27FC236}">
                <a16:creationId xmlns:a16="http://schemas.microsoft.com/office/drawing/2014/main" id="{51E6B90D-86E4-A84A-5D36-0170B0F3BAC2}"/>
              </a:ext>
            </a:extLst>
          </p:cNvPr>
          <p:cNvSpPr txBox="1"/>
          <p:nvPr/>
        </p:nvSpPr>
        <p:spPr>
          <a:xfrm>
            <a:off x="628649" y="1690689"/>
            <a:ext cx="7886701" cy="1477328"/>
          </a:xfrm>
          <a:prstGeom prst="rect">
            <a:avLst/>
          </a:prstGeom>
          <a:solidFill>
            <a:srgbClr val="FFC000"/>
          </a:solidFill>
        </p:spPr>
        <p:txBody>
          <a:bodyPr wrap="square">
            <a:spAutoFit/>
          </a:bodyPr>
          <a:lstStyle/>
          <a:p>
            <a:r>
              <a:rPr lang="en-US" b="0" i="0" dirty="0">
                <a:solidFill>
                  <a:srgbClr val="000000"/>
                </a:solidFill>
                <a:effectLst/>
                <a:latin typeface="Open Sans" panose="020B0606030504020204" pitchFamily="34" charset="0"/>
              </a:rPr>
              <a:t>Since pain is generally accompanied by spontaneous facial behaviors, facial expressions can be a useful method for pain evaluation. Notably, it was demonstrated that facial expressions of pain show consistency across ages, genders, cognitive states (e.g., noncommunicative patients), and different types of pain and may correlate with self-report of pain</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2B937466-3600-0B10-5226-7037A1E86B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a:extLst>
              <a:ext uri="{FF2B5EF4-FFF2-40B4-BE49-F238E27FC236}">
                <a16:creationId xmlns:a16="http://schemas.microsoft.com/office/drawing/2014/main" id="{F34FC6C2-14C1-870E-E13B-9791AAAAE8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5079" y="3689984"/>
            <a:ext cx="3289300" cy="2476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4607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CA559-4550-2592-4C93-B43FD866417D}"/>
              </a:ext>
            </a:extLst>
          </p:cNvPr>
          <p:cNvSpPr>
            <a:spLocks noGrp="1"/>
          </p:cNvSpPr>
          <p:nvPr>
            <p:ph type="title"/>
          </p:nvPr>
        </p:nvSpPr>
        <p:spPr/>
        <p:txBody>
          <a:bodyPr/>
          <a:lstStyle/>
          <a:p>
            <a:r>
              <a:rPr lang="en-US" b="0" i="0" dirty="0">
                <a:solidFill>
                  <a:srgbClr val="00B050"/>
                </a:solidFill>
                <a:effectLst/>
                <a:latin typeface="Open Sans" panose="020B0606030504020204" pitchFamily="34" charset="0"/>
              </a:rPr>
              <a:t>Language analysis</a:t>
            </a:r>
            <a:endParaRPr lang="en-US" dirty="0">
              <a:solidFill>
                <a:srgbClr val="00B050"/>
              </a:solidFill>
            </a:endParaRPr>
          </a:p>
        </p:txBody>
      </p:sp>
      <p:sp>
        <p:nvSpPr>
          <p:cNvPr id="3" name="Content Placeholder 2">
            <a:extLst>
              <a:ext uri="{FF2B5EF4-FFF2-40B4-BE49-F238E27FC236}">
                <a16:creationId xmlns:a16="http://schemas.microsoft.com/office/drawing/2014/main" id="{DD855C32-0A8B-BC9F-24A9-538160BA7217}"/>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C1E500D8-480D-5317-5249-3C572FC43346}"/>
              </a:ext>
            </a:extLst>
          </p:cNvPr>
          <p:cNvSpPr>
            <a:spLocks noGrp="1"/>
          </p:cNvSpPr>
          <p:nvPr>
            <p:ph type="sldNum" sz="quarter" idx="12"/>
          </p:nvPr>
        </p:nvSpPr>
        <p:spPr/>
        <p:txBody>
          <a:bodyPr/>
          <a:lstStyle/>
          <a:p>
            <a:fld id="{584E486E-142E-47D9-8D81-06AB5596F0EC}" type="slidenum">
              <a:rPr lang="en-US" smtClean="0"/>
              <a:t>15</a:t>
            </a:fld>
            <a:endParaRPr lang="en-US"/>
          </a:p>
        </p:txBody>
      </p:sp>
      <p:sp>
        <p:nvSpPr>
          <p:cNvPr id="6" name="TextBox 5">
            <a:extLst>
              <a:ext uri="{FF2B5EF4-FFF2-40B4-BE49-F238E27FC236}">
                <a16:creationId xmlns:a16="http://schemas.microsoft.com/office/drawing/2014/main" id="{D7844B03-065E-0BFB-ABEC-FE8B9A65F271}"/>
              </a:ext>
            </a:extLst>
          </p:cNvPr>
          <p:cNvSpPr txBox="1"/>
          <p:nvPr/>
        </p:nvSpPr>
        <p:spPr>
          <a:xfrm>
            <a:off x="628650" y="1825625"/>
            <a:ext cx="7886699" cy="1200329"/>
          </a:xfrm>
          <a:prstGeom prst="rect">
            <a:avLst/>
          </a:prstGeom>
          <a:solidFill>
            <a:srgbClr val="FFC000"/>
          </a:solidFill>
        </p:spPr>
        <p:txBody>
          <a:bodyPr wrap="square">
            <a:spAutoFit/>
          </a:bodyPr>
          <a:lstStyle/>
          <a:p>
            <a:r>
              <a:rPr lang="en-US" b="0" i="0" dirty="0">
                <a:solidFill>
                  <a:srgbClr val="000000"/>
                </a:solidFill>
                <a:effectLst/>
                <a:latin typeface="Open Sans" panose="020B0606030504020204" pitchFamily="34" charset="0"/>
              </a:rPr>
              <a:t>Language analysis includes language feature extraction and classification. In this regard, the verbal taxonomy of pain represents the starting point for this type of research. The pain descriptor system (PDS) is composed of 24 descriptors and 8 subcategories</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F3E6A4D6-6AC9-CF8C-F785-4BAFEA5953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24578" name="Picture 2" descr="Bioengineering | Free Full-Text | A Review of Voice-Based Pain Detection in  Adults Using Artificial Intelligence">
            <a:extLst>
              <a:ext uri="{FF2B5EF4-FFF2-40B4-BE49-F238E27FC236}">
                <a16:creationId xmlns:a16="http://schemas.microsoft.com/office/drawing/2014/main" id="{9B544340-3FE8-2D18-9BFE-D0177577EDE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1963"/>
          <a:stretch/>
        </p:blipFill>
        <p:spPr bwMode="auto">
          <a:xfrm>
            <a:off x="1890031" y="3429000"/>
            <a:ext cx="5363936" cy="2687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0399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76375-BA03-49DA-F237-40E933F60929}"/>
              </a:ext>
            </a:extLst>
          </p:cNvPr>
          <p:cNvSpPr>
            <a:spLocks noGrp="1"/>
          </p:cNvSpPr>
          <p:nvPr>
            <p:ph type="title"/>
          </p:nvPr>
        </p:nvSpPr>
        <p:spPr/>
        <p:txBody>
          <a:bodyPr/>
          <a:lstStyle/>
          <a:p>
            <a:r>
              <a:rPr lang="en-US" b="0" i="0" dirty="0">
                <a:solidFill>
                  <a:srgbClr val="00B050"/>
                </a:solidFill>
                <a:effectLst/>
                <a:latin typeface="open sans" panose="020B0606030504020204" pitchFamily="34" charset="0"/>
              </a:rPr>
              <a:t>Electroencephalography</a:t>
            </a:r>
            <a:endParaRPr lang="en-US" dirty="0">
              <a:solidFill>
                <a:srgbClr val="00B050"/>
              </a:solidFill>
            </a:endParaRPr>
          </a:p>
        </p:txBody>
      </p:sp>
      <p:sp>
        <p:nvSpPr>
          <p:cNvPr id="3" name="Content Placeholder 2">
            <a:extLst>
              <a:ext uri="{FF2B5EF4-FFF2-40B4-BE49-F238E27FC236}">
                <a16:creationId xmlns:a16="http://schemas.microsoft.com/office/drawing/2014/main" id="{EE7690D8-DA79-2F32-5CF1-616FFAD41143}"/>
              </a:ext>
            </a:extLst>
          </p:cNvPr>
          <p:cNvSpPr>
            <a:spLocks noGrp="1"/>
          </p:cNvSpPr>
          <p:nvPr>
            <p:ph idx="1"/>
          </p:nvPr>
        </p:nvSpPr>
        <p:spPr>
          <a:xfrm>
            <a:off x="628649" y="1335111"/>
            <a:ext cx="7886700" cy="4351338"/>
          </a:xfrm>
        </p:spPr>
        <p:txBody>
          <a:bodyPr/>
          <a:lstStyle/>
          <a:p>
            <a:endParaRPr lang="en-US"/>
          </a:p>
        </p:txBody>
      </p:sp>
      <p:sp>
        <p:nvSpPr>
          <p:cNvPr id="4" name="Slide Number Placeholder 3">
            <a:extLst>
              <a:ext uri="{FF2B5EF4-FFF2-40B4-BE49-F238E27FC236}">
                <a16:creationId xmlns:a16="http://schemas.microsoft.com/office/drawing/2014/main" id="{4CEEEFDB-919D-18F7-4208-1A81072D5E4F}"/>
              </a:ext>
            </a:extLst>
          </p:cNvPr>
          <p:cNvSpPr>
            <a:spLocks noGrp="1"/>
          </p:cNvSpPr>
          <p:nvPr>
            <p:ph type="sldNum" sz="quarter" idx="12"/>
          </p:nvPr>
        </p:nvSpPr>
        <p:spPr/>
        <p:txBody>
          <a:bodyPr/>
          <a:lstStyle/>
          <a:p>
            <a:fld id="{584E486E-142E-47D9-8D81-06AB5596F0EC}" type="slidenum">
              <a:rPr lang="en-US" smtClean="0"/>
              <a:t>16</a:t>
            </a:fld>
            <a:endParaRPr lang="en-US"/>
          </a:p>
        </p:txBody>
      </p:sp>
      <p:sp>
        <p:nvSpPr>
          <p:cNvPr id="6" name="TextBox 5">
            <a:extLst>
              <a:ext uri="{FF2B5EF4-FFF2-40B4-BE49-F238E27FC236}">
                <a16:creationId xmlns:a16="http://schemas.microsoft.com/office/drawing/2014/main" id="{8AD042E0-9F62-A5FB-11C6-6002C45D54F2}"/>
              </a:ext>
            </a:extLst>
          </p:cNvPr>
          <p:cNvSpPr txBox="1"/>
          <p:nvPr/>
        </p:nvSpPr>
        <p:spPr>
          <a:xfrm>
            <a:off x="628648" y="1303927"/>
            <a:ext cx="7886699" cy="1200329"/>
          </a:xfrm>
          <a:prstGeom prst="rect">
            <a:avLst/>
          </a:prstGeom>
          <a:solidFill>
            <a:srgbClr val="FFC000"/>
          </a:solidFill>
        </p:spPr>
        <p:txBody>
          <a:bodyPr wrap="square">
            <a:spAutoFit/>
          </a:bodyPr>
          <a:lstStyle/>
          <a:p>
            <a:r>
              <a:rPr lang="en-US" b="0" i="0" dirty="0">
                <a:solidFill>
                  <a:srgbClr val="000000"/>
                </a:solidFill>
                <a:effectLst/>
                <a:latin typeface="Open Sans" panose="020B0606030504020204" pitchFamily="34" charset="0"/>
              </a:rPr>
              <a:t>Accumulating evidence suggested that chronic pain is associated with structural and functional changes in the brain. Interestingly, electroencephalography (EEG) can be used to track these changes and thus utilized for investigating biomarkers of pain</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9475CB71-17AB-28BA-5FD2-186F823B23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25602" name="Picture 2" descr="Detecting acute pain signals from human EEG - ScienceDirect">
            <a:extLst>
              <a:ext uri="{FF2B5EF4-FFF2-40B4-BE49-F238E27FC236}">
                <a16:creationId xmlns:a16="http://schemas.microsoft.com/office/drawing/2014/main" id="{516E8D91-5AF9-A6C2-656F-5D37A48224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389" y="2504256"/>
            <a:ext cx="4332288" cy="4345364"/>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Frontiers | EEG-Based Emotion Classification Using a Deep Neural Network  and Sparse Autoencoder">
            <a:extLst>
              <a:ext uri="{FF2B5EF4-FFF2-40B4-BE49-F238E27FC236}">
                <a16:creationId xmlns:a16="http://schemas.microsoft.com/office/drawing/2014/main" id="{F9B487D7-5784-84F4-A978-673D5A7CC1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4100" y="3593446"/>
            <a:ext cx="4083805" cy="1633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1390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68F9A-E718-7E98-CA4F-8ABF605CD35E}"/>
              </a:ext>
            </a:extLst>
          </p:cNvPr>
          <p:cNvSpPr>
            <a:spLocks noGrp="1"/>
          </p:cNvSpPr>
          <p:nvPr>
            <p:ph type="title"/>
          </p:nvPr>
        </p:nvSpPr>
        <p:spPr/>
        <p:txBody>
          <a:bodyPr/>
          <a:lstStyle/>
          <a:p>
            <a:r>
              <a:rPr lang="en-US" b="0" i="0" dirty="0">
                <a:solidFill>
                  <a:srgbClr val="00B050"/>
                </a:solidFill>
                <a:effectLst/>
                <a:latin typeface="open sans" panose="020B0606030504020204" pitchFamily="34" charset="0"/>
              </a:rPr>
              <a:t>Electrodermal Activity</a:t>
            </a:r>
            <a:endParaRPr lang="en-US" dirty="0">
              <a:solidFill>
                <a:srgbClr val="00B050"/>
              </a:solidFill>
            </a:endParaRPr>
          </a:p>
        </p:txBody>
      </p:sp>
      <p:sp>
        <p:nvSpPr>
          <p:cNvPr id="3" name="Content Placeholder 2">
            <a:extLst>
              <a:ext uri="{FF2B5EF4-FFF2-40B4-BE49-F238E27FC236}">
                <a16:creationId xmlns:a16="http://schemas.microsoft.com/office/drawing/2014/main" id="{B6291AD8-AC54-B532-A3C8-0DB776CE2A99}"/>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4FFB923F-749D-977D-54A0-1103D1F401CD}"/>
              </a:ext>
            </a:extLst>
          </p:cNvPr>
          <p:cNvSpPr>
            <a:spLocks noGrp="1"/>
          </p:cNvSpPr>
          <p:nvPr>
            <p:ph type="sldNum" sz="quarter" idx="12"/>
          </p:nvPr>
        </p:nvSpPr>
        <p:spPr/>
        <p:txBody>
          <a:bodyPr/>
          <a:lstStyle/>
          <a:p>
            <a:fld id="{584E486E-142E-47D9-8D81-06AB5596F0EC}" type="slidenum">
              <a:rPr lang="en-US" smtClean="0"/>
              <a:t>17</a:t>
            </a:fld>
            <a:endParaRPr lang="en-US"/>
          </a:p>
        </p:txBody>
      </p:sp>
      <p:sp>
        <p:nvSpPr>
          <p:cNvPr id="6" name="TextBox 5">
            <a:extLst>
              <a:ext uri="{FF2B5EF4-FFF2-40B4-BE49-F238E27FC236}">
                <a16:creationId xmlns:a16="http://schemas.microsoft.com/office/drawing/2014/main" id="{F96B192A-0E25-9894-7CF1-1B34491D4BF6}"/>
              </a:ext>
            </a:extLst>
          </p:cNvPr>
          <p:cNvSpPr txBox="1"/>
          <p:nvPr/>
        </p:nvSpPr>
        <p:spPr>
          <a:xfrm>
            <a:off x="628650" y="1870077"/>
            <a:ext cx="7886700" cy="923330"/>
          </a:xfrm>
          <a:prstGeom prst="rect">
            <a:avLst/>
          </a:prstGeom>
          <a:solidFill>
            <a:srgbClr val="FFC000"/>
          </a:solidFill>
        </p:spPr>
        <p:txBody>
          <a:bodyPr wrap="square">
            <a:spAutoFit/>
          </a:bodyPr>
          <a:lstStyle/>
          <a:p>
            <a:r>
              <a:rPr lang="en-US" b="0" i="0" dirty="0">
                <a:solidFill>
                  <a:srgbClr val="000000"/>
                </a:solidFill>
                <a:effectLst/>
                <a:latin typeface="Open Sans" panose="020B0606030504020204" pitchFamily="34" charset="0"/>
              </a:rPr>
              <a:t>The link between pain and autonomic nervous system activity is an interesting field of study. The eccrine sweat glands have the highest density on palmar/plantar surfaces of hands/feet</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4034537D-2E77-C28F-92F9-F33E13E743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26626" name="Picture 2" descr="Graphene e-tattoos for unobstructive ambulatory electrodermal activity  sensing on the palm enabled by heterogeneous serpentine ribbons | Nature  Communications">
            <a:extLst>
              <a:ext uri="{FF2B5EF4-FFF2-40B4-BE49-F238E27FC236}">
                <a16:creationId xmlns:a16="http://schemas.microsoft.com/office/drawing/2014/main" id="{7F909EC3-DD62-265C-373B-4658CB2333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4382" y="3081394"/>
            <a:ext cx="4335236" cy="3640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93709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FE206-4DBC-11BD-2EEE-9FE54D2778F2}"/>
              </a:ext>
            </a:extLst>
          </p:cNvPr>
          <p:cNvSpPr>
            <a:spLocks noGrp="1"/>
          </p:cNvSpPr>
          <p:nvPr>
            <p:ph type="title"/>
          </p:nvPr>
        </p:nvSpPr>
        <p:spPr/>
        <p:txBody>
          <a:bodyPr/>
          <a:lstStyle/>
          <a:p>
            <a:r>
              <a:rPr lang="en-US" b="0" i="0" dirty="0">
                <a:solidFill>
                  <a:srgbClr val="00B050"/>
                </a:solidFill>
                <a:effectLst/>
                <a:latin typeface="Open Sans" panose="020B0606030504020204" pitchFamily="34" charset="0"/>
              </a:rPr>
              <a:t>Heart rate variability</a:t>
            </a:r>
            <a:endParaRPr lang="en-US" dirty="0">
              <a:solidFill>
                <a:srgbClr val="00B050"/>
              </a:solidFill>
            </a:endParaRPr>
          </a:p>
        </p:txBody>
      </p:sp>
      <p:sp>
        <p:nvSpPr>
          <p:cNvPr id="3" name="Content Placeholder 2">
            <a:extLst>
              <a:ext uri="{FF2B5EF4-FFF2-40B4-BE49-F238E27FC236}">
                <a16:creationId xmlns:a16="http://schemas.microsoft.com/office/drawing/2014/main" id="{DED80A11-FFCB-F4F8-3F46-B55CBD8EF424}"/>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5BDE769E-3A6B-BEA0-4314-7E14614E61B0}"/>
              </a:ext>
            </a:extLst>
          </p:cNvPr>
          <p:cNvSpPr>
            <a:spLocks noGrp="1"/>
          </p:cNvSpPr>
          <p:nvPr>
            <p:ph type="sldNum" sz="quarter" idx="12"/>
          </p:nvPr>
        </p:nvSpPr>
        <p:spPr/>
        <p:txBody>
          <a:bodyPr/>
          <a:lstStyle/>
          <a:p>
            <a:fld id="{584E486E-142E-47D9-8D81-06AB5596F0EC}" type="slidenum">
              <a:rPr lang="en-US" smtClean="0"/>
              <a:t>18</a:t>
            </a:fld>
            <a:endParaRPr lang="en-US"/>
          </a:p>
        </p:txBody>
      </p:sp>
      <p:sp>
        <p:nvSpPr>
          <p:cNvPr id="6" name="TextBox 5">
            <a:extLst>
              <a:ext uri="{FF2B5EF4-FFF2-40B4-BE49-F238E27FC236}">
                <a16:creationId xmlns:a16="http://schemas.microsoft.com/office/drawing/2014/main" id="{1C7012C5-BF86-0FC7-50A6-C014A9ACC4CC}"/>
              </a:ext>
            </a:extLst>
          </p:cNvPr>
          <p:cNvSpPr txBox="1"/>
          <p:nvPr/>
        </p:nvSpPr>
        <p:spPr>
          <a:xfrm>
            <a:off x="506186" y="1825625"/>
            <a:ext cx="8009164" cy="646331"/>
          </a:xfrm>
          <a:prstGeom prst="rect">
            <a:avLst/>
          </a:prstGeom>
          <a:solidFill>
            <a:srgbClr val="FFC000"/>
          </a:solidFill>
        </p:spPr>
        <p:txBody>
          <a:bodyPr wrap="square">
            <a:spAutoFit/>
          </a:bodyPr>
          <a:lstStyle/>
          <a:p>
            <a:r>
              <a:rPr lang="en-US" b="0" i="0" dirty="0">
                <a:solidFill>
                  <a:srgbClr val="000000"/>
                </a:solidFill>
                <a:effectLst/>
                <a:latin typeface="Open Sans" panose="020B0606030504020204" pitchFamily="34" charset="0"/>
              </a:rPr>
              <a:t>Heart rate variability (HRV) is a physiological measure that reflects the variation in time between successive heartbeats.</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13EAB96B-BBEF-9FB1-EDD5-09173B60BF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29698" name="Picture 2" descr="Heart Rate Variability Test - HRV Test By Ai Doctor">
            <a:extLst>
              <a:ext uri="{FF2B5EF4-FFF2-40B4-BE49-F238E27FC236}">
                <a16:creationId xmlns:a16="http://schemas.microsoft.com/office/drawing/2014/main" id="{76EF460E-5766-0346-8C1A-F99108A954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1964" y="3274795"/>
            <a:ext cx="3644900" cy="222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307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9379D-F7AF-78D4-2FEA-CF72D99E2E72}"/>
              </a:ext>
            </a:extLst>
          </p:cNvPr>
          <p:cNvSpPr>
            <a:spLocks noGrp="1"/>
          </p:cNvSpPr>
          <p:nvPr>
            <p:ph type="title"/>
          </p:nvPr>
        </p:nvSpPr>
        <p:spPr/>
        <p:txBody>
          <a:bodyPr/>
          <a:lstStyle/>
          <a:p>
            <a:r>
              <a:rPr lang="en-US" b="0" i="0" dirty="0">
                <a:solidFill>
                  <a:srgbClr val="00B050"/>
                </a:solidFill>
                <a:effectLst/>
                <a:latin typeface="MuseoSans"/>
              </a:rPr>
              <a:t>Chronic Pain Treatment</a:t>
            </a:r>
            <a:endParaRPr lang="en-US" dirty="0">
              <a:solidFill>
                <a:srgbClr val="00B050"/>
              </a:solidFill>
            </a:endParaRPr>
          </a:p>
        </p:txBody>
      </p:sp>
      <p:sp>
        <p:nvSpPr>
          <p:cNvPr id="3" name="Content Placeholder 2">
            <a:extLst>
              <a:ext uri="{FF2B5EF4-FFF2-40B4-BE49-F238E27FC236}">
                <a16:creationId xmlns:a16="http://schemas.microsoft.com/office/drawing/2014/main" id="{B6875BF9-CDE3-5CF2-B3BA-DA649C6AB897}"/>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019B60F7-2DCD-BA71-CFE7-069145E6E4CD}"/>
              </a:ext>
            </a:extLst>
          </p:cNvPr>
          <p:cNvSpPr>
            <a:spLocks noGrp="1"/>
          </p:cNvSpPr>
          <p:nvPr>
            <p:ph type="sldNum" sz="quarter" idx="12"/>
          </p:nvPr>
        </p:nvSpPr>
        <p:spPr/>
        <p:txBody>
          <a:bodyPr/>
          <a:lstStyle/>
          <a:p>
            <a:fld id="{584E486E-142E-47D9-8D81-06AB5596F0EC}" type="slidenum">
              <a:rPr lang="en-US" smtClean="0"/>
              <a:t>19</a:t>
            </a:fld>
            <a:endParaRPr lang="en-US"/>
          </a:p>
        </p:txBody>
      </p:sp>
      <p:sp>
        <p:nvSpPr>
          <p:cNvPr id="6" name="TextBox 5">
            <a:extLst>
              <a:ext uri="{FF2B5EF4-FFF2-40B4-BE49-F238E27FC236}">
                <a16:creationId xmlns:a16="http://schemas.microsoft.com/office/drawing/2014/main" id="{F5A80A97-EFBF-AA62-C280-323ACD724B20}"/>
              </a:ext>
            </a:extLst>
          </p:cNvPr>
          <p:cNvSpPr txBox="1"/>
          <p:nvPr/>
        </p:nvSpPr>
        <p:spPr>
          <a:xfrm>
            <a:off x="628650" y="1825625"/>
            <a:ext cx="7886699" cy="1200329"/>
          </a:xfrm>
          <a:prstGeom prst="rect">
            <a:avLst/>
          </a:prstGeom>
          <a:solidFill>
            <a:srgbClr val="66FFFF"/>
          </a:solidFill>
        </p:spPr>
        <p:txBody>
          <a:bodyPr wrap="square">
            <a:spAutoFit/>
          </a:bodyPr>
          <a:lstStyle/>
          <a:p>
            <a:r>
              <a:rPr lang="en-US" b="0" i="0" dirty="0">
                <a:solidFill>
                  <a:srgbClr val="282828"/>
                </a:solidFill>
                <a:effectLst/>
                <a:latin typeface="MuseoSans"/>
              </a:rPr>
              <a:t>Education is an essential element of psychological pain treatment since it teaches patients how to handle a problematic condition</a:t>
            </a:r>
          </a:p>
          <a:p>
            <a:r>
              <a:rPr lang="en-US" b="0" i="0" dirty="0">
                <a:solidFill>
                  <a:srgbClr val="282828"/>
                </a:solidFill>
                <a:effectLst/>
                <a:latin typeface="MuseoSans"/>
              </a:rPr>
              <a:t>. Talk therapy, Relaxation training, Stress management and pain coping skills training are the most frequent psychological treatments.</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03D9D893-C9CD-18AA-FEE1-E2139D1689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Back pain">
            <a:extLst>
              <a:ext uri="{FF2B5EF4-FFF2-40B4-BE49-F238E27FC236}">
                <a16:creationId xmlns:a16="http://schemas.microsoft.com/office/drawing/2014/main" id="{B26F1392-99CA-CC64-0657-DA095CB598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8021" y="3183846"/>
            <a:ext cx="5955595" cy="3063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3580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9A02A-B307-C1D4-6094-11F24D3016B2}"/>
              </a:ext>
            </a:extLst>
          </p:cNvPr>
          <p:cNvSpPr>
            <a:spLocks noGrp="1"/>
          </p:cNvSpPr>
          <p:nvPr>
            <p:ph type="title"/>
          </p:nvPr>
        </p:nvSpPr>
        <p:spPr/>
        <p:txBody>
          <a:bodyPr/>
          <a:lstStyle/>
          <a:p>
            <a:endParaRPr lang="en-US" dirty="0"/>
          </a:p>
        </p:txBody>
      </p:sp>
      <p:sp>
        <p:nvSpPr>
          <p:cNvPr id="4" name="Slide Number Placeholder 3">
            <a:extLst>
              <a:ext uri="{FF2B5EF4-FFF2-40B4-BE49-F238E27FC236}">
                <a16:creationId xmlns:a16="http://schemas.microsoft.com/office/drawing/2014/main" id="{B89BA3E9-6BB0-1029-B451-49DC939D4C55}"/>
              </a:ext>
            </a:extLst>
          </p:cNvPr>
          <p:cNvSpPr>
            <a:spLocks noGrp="1"/>
          </p:cNvSpPr>
          <p:nvPr>
            <p:ph type="sldNum" sz="quarter" idx="12"/>
          </p:nvPr>
        </p:nvSpPr>
        <p:spPr/>
        <p:txBody>
          <a:bodyPr/>
          <a:lstStyle/>
          <a:p>
            <a:fld id="{981FD8A1-4EAD-4958-942E-74DBB577C017}" type="slidenum">
              <a:rPr lang="en-US" smtClean="0"/>
              <a:t>2</a:t>
            </a:fld>
            <a:endParaRPr lang="en-US" dirty="0"/>
          </a:p>
        </p:txBody>
      </p:sp>
      <p:pic>
        <p:nvPicPr>
          <p:cNvPr id="38914" name="Picture 2" descr="شگفتی‌های اعجازی &quot;بسم الله الرحمن الرحیم&quot; - مشرق نیوز">
            <a:extLst>
              <a:ext uri="{FF2B5EF4-FFF2-40B4-BE49-F238E27FC236}">
                <a16:creationId xmlns:a16="http://schemas.microsoft.com/office/drawing/2014/main" id="{DC66568B-AAE5-ED1F-9E9A-B2039E0F84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009" y="368031"/>
            <a:ext cx="2214565" cy="30609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دانشگاه علوم پزشکی ایران - ویکی‌پدیا، دانشنامهٔ آزاد">
            <a:extLst>
              <a:ext uri="{FF2B5EF4-FFF2-40B4-BE49-F238E27FC236}">
                <a16:creationId xmlns:a16="http://schemas.microsoft.com/office/drawing/2014/main" id="{278B1B88-950E-6B0F-E416-658EB4A1A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214" y="262669"/>
            <a:ext cx="1206432" cy="1211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39382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401D2-7A87-BCC7-98C2-31199C703B1F}"/>
              </a:ext>
            </a:extLst>
          </p:cNvPr>
          <p:cNvSpPr>
            <a:spLocks noGrp="1"/>
          </p:cNvSpPr>
          <p:nvPr>
            <p:ph type="title"/>
          </p:nvPr>
        </p:nvSpPr>
        <p:spPr/>
        <p:txBody>
          <a:bodyPr/>
          <a:lstStyle/>
          <a:p>
            <a:r>
              <a:rPr lang="en-US" b="0" i="0" dirty="0">
                <a:solidFill>
                  <a:srgbClr val="00B050"/>
                </a:solidFill>
                <a:effectLst/>
                <a:latin typeface="MuseoSans"/>
              </a:rPr>
              <a:t>Mind-Body Therapies</a:t>
            </a:r>
            <a:endParaRPr lang="en-US" dirty="0">
              <a:solidFill>
                <a:srgbClr val="00B050"/>
              </a:solidFill>
            </a:endParaRPr>
          </a:p>
        </p:txBody>
      </p:sp>
      <p:sp>
        <p:nvSpPr>
          <p:cNvPr id="3" name="Content Placeholder 2">
            <a:extLst>
              <a:ext uri="{FF2B5EF4-FFF2-40B4-BE49-F238E27FC236}">
                <a16:creationId xmlns:a16="http://schemas.microsoft.com/office/drawing/2014/main" id="{4CDD6215-5820-51BD-78DB-1472ACDEE3CE}"/>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13B2CCD4-3271-7995-3981-FB2EA82955BF}"/>
              </a:ext>
            </a:extLst>
          </p:cNvPr>
          <p:cNvSpPr>
            <a:spLocks noGrp="1"/>
          </p:cNvSpPr>
          <p:nvPr>
            <p:ph type="sldNum" sz="quarter" idx="12"/>
          </p:nvPr>
        </p:nvSpPr>
        <p:spPr/>
        <p:txBody>
          <a:bodyPr/>
          <a:lstStyle/>
          <a:p>
            <a:fld id="{584E486E-142E-47D9-8D81-06AB5596F0EC}" type="slidenum">
              <a:rPr lang="en-US" smtClean="0"/>
              <a:t>20</a:t>
            </a:fld>
            <a:endParaRPr lang="en-US"/>
          </a:p>
        </p:txBody>
      </p:sp>
      <p:sp>
        <p:nvSpPr>
          <p:cNvPr id="6" name="TextBox 5">
            <a:extLst>
              <a:ext uri="{FF2B5EF4-FFF2-40B4-BE49-F238E27FC236}">
                <a16:creationId xmlns:a16="http://schemas.microsoft.com/office/drawing/2014/main" id="{CF9112BE-F57B-8F08-1D6D-B3198D9A5E91}"/>
              </a:ext>
            </a:extLst>
          </p:cNvPr>
          <p:cNvSpPr txBox="1"/>
          <p:nvPr/>
        </p:nvSpPr>
        <p:spPr>
          <a:xfrm>
            <a:off x="628650" y="1825625"/>
            <a:ext cx="7886700" cy="1477328"/>
          </a:xfrm>
          <a:prstGeom prst="rect">
            <a:avLst/>
          </a:prstGeom>
          <a:solidFill>
            <a:srgbClr val="00FFCC"/>
          </a:solidFill>
        </p:spPr>
        <p:txBody>
          <a:bodyPr wrap="square">
            <a:spAutoFit/>
          </a:bodyPr>
          <a:lstStyle/>
          <a:p>
            <a:r>
              <a:rPr lang="en-US" b="0" i="0" dirty="0">
                <a:solidFill>
                  <a:srgbClr val="282828"/>
                </a:solidFill>
                <a:effectLst/>
                <a:latin typeface="MuseoSans"/>
              </a:rPr>
              <a:t>Several researchers on the use of mind-body therapy to treat persistent lower back pain have found that it is effective in reducing pain intensity, tension, and anxiety while also increasing aerobic ability. </a:t>
            </a:r>
          </a:p>
          <a:p>
            <a:r>
              <a:rPr lang="en-US" b="0" i="0" dirty="0">
                <a:solidFill>
                  <a:srgbClr val="282828"/>
                </a:solidFill>
                <a:effectLst/>
                <a:latin typeface="MuseoSans"/>
              </a:rPr>
              <a:t>Mind-body treatments may encourage whole-body healing and include a fitness component to increase the brain's connection with physical function. </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39725528-5EAC-F30A-6156-9E9E50E240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31746" name="Picture 2" descr="The Mind Body Approach to Pain Management - Pathways">
            <a:extLst>
              <a:ext uri="{FF2B5EF4-FFF2-40B4-BE49-F238E27FC236}">
                <a16:creationId xmlns:a16="http://schemas.microsoft.com/office/drawing/2014/main" id="{E894A717-2542-B145-5073-0A2437EF6A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5750" y="3577908"/>
            <a:ext cx="3492500" cy="232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4940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E89CF-4A76-E1CD-45BF-52A71B6BBCF2}"/>
              </a:ext>
            </a:extLst>
          </p:cNvPr>
          <p:cNvSpPr>
            <a:spLocks noGrp="1"/>
          </p:cNvSpPr>
          <p:nvPr>
            <p:ph type="title"/>
          </p:nvPr>
        </p:nvSpPr>
        <p:spPr/>
        <p:txBody>
          <a:bodyPr/>
          <a:lstStyle/>
          <a:p>
            <a:r>
              <a:rPr lang="en-US" b="0" i="0" dirty="0">
                <a:solidFill>
                  <a:srgbClr val="00B050"/>
                </a:solidFill>
                <a:effectLst/>
                <a:latin typeface="MuseoSans"/>
              </a:rPr>
              <a:t>Cognitive Behavioral Therapy</a:t>
            </a:r>
            <a:endParaRPr lang="en-US" dirty="0">
              <a:solidFill>
                <a:srgbClr val="00B050"/>
              </a:solidFill>
            </a:endParaRPr>
          </a:p>
        </p:txBody>
      </p:sp>
      <p:sp>
        <p:nvSpPr>
          <p:cNvPr id="3" name="Content Placeholder 2">
            <a:extLst>
              <a:ext uri="{FF2B5EF4-FFF2-40B4-BE49-F238E27FC236}">
                <a16:creationId xmlns:a16="http://schemas.microsoft.com/office/drawing/2014/main" id="{4DB036D3-37C1-F780-4E6D-39869CD4999E}"/>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03837A31-D103-2325-A063-3FCC681CC144}"/>
              </a:ext>
            </a:extLst>
          </p:cNvPr>
          <p:cNvSpPr>
            <a:spLocks noGrp="1"/>
          </p:cNvSpPr>
          <p:nvPr>
            <p:ph type="sldNum" sz="quarter" idx="12"/>
          </p:nvPr>
        </p:nvSpPr>
        <p:spPr/>
        <p:txBody>
          <a:bodyPr/>
          <a:lstStyle/>
          <a:p>
            <a:fld id="{584E486E-142E-47D9-8D81-06AB5596F0EC}" type="slidenum">
              <a:rPr lang="en-US" smtClean="0"/>
              <a:t>21</a:t>
            </a:fld>
            <a:endParaRPr lang="en-US"/>
          </a:p>
        </p:txBody>
      </p:sp>
      <p:sp>
        <p:nvSpPr>
          <p:cNvPr id="6" name="TextBox 5">
            <a:extLst>
              <a:ext uri="{FF2B5EF4-FFF2-40B4-BE49-F238E27FC236}">
                <a16:creationId xmlns:a16="http://schemas.microsoft.com/office/drawing/2014/main" id="{5F16DC0B-FC81-7A19-284D-EA3EA5571CA0}"/>
              </a:ext>
            </a:extLst>
          </p:cNvPr>
          <p:cNvSpPr txBox="1"/>
          <p:nvPr/>
        </p:nvSpPr>
        <p:spPr>
          <a:xfrm>
            <a:off x="628651" y="1870077"/>
            <a:ext cx="7886699" cy="923330"/>
          </a:xfrm>
          <a:prstGeom prst="rect">
            <a:avLst/>
          </a:prstGeom>
          <a:solidFill>
            <a:srgbClr val="00FFCC"/>
          </a:solidFill>
        </p:spPr>
        <p:txBody>
          <a:bodyPr wrap="square">
            <a:spAutoFit/>
          </a:bodyPr>
          <a:lstStyle/>
          <a:p>
            <a:r>
              <a:rPr lang="en-US" b="0" i="0" dirty="0">
                <a:solidFill>
                  <a:srgbClr val="282828"/>
                </a:solidFill>
                <a:effectLst/>
                <a:latin typeface="MuseoSans"/>
              </a:rPr>
              <a:t>Cognitive Behavioral Therapy (CBT) combines psychotherapy (talk therapy) with behavior therapy to help individuals better comprehend life's difficulties, retrain their attitudes, ideas, and perceptions, and develop problem-solving skills.</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E9CACE2A-7B8A-633C-3C5E-827171011C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32770" name="Picture 2" descr="Can Cognitive Behavioral Therapy Help Reduce Pain Better Than Opioids?">
            <a:extLst>
              <a:ext uri="{FF2B5EF4-FFF2-40B4-BE49-F238E27FC236}">
                <a16:creationId xmlns:a16="http://schemas.microsoft.com/office/drawing/2014/main" id="{FF803C31-5175-6D22-5101-4F900DBEF4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2027" y="3185249"/>
            <a:ext cx="4614771" cy="2599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1681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E03ED-3FF2-903D-231E-DEAF587EEAEC}"/>
              </a:ext>
            </a:extLst>
          </p:cNvPr>
          <p:cNvSpPr>
            <a:spLocks noGrp="1"/>
          </p:cNvSpPr>
          <p:nvPr>
            <p:ph type="title"/>
          </p:nvPr>
        </p:nvSpPr>
        <p:spPr/>
        <p:txBody>
          <a:bodyPr/>
          <a:lstStyle/>
          <a:p>
            <a:r>
              <a:rPr lang="en-US" b="0" i="0" dirty="0">
                <a:solidFill>
                  <a:srgbClr val="00B050"/>
                </a:solidFill>
                <a:effectLst/>
                <a:latin typeface="MuseoSans"/>
              </a:rPr>
              <a:t>Exercise Therapy</a:t>
            </a:r>
            <a:endParaRPr lang="en-US" dirty="0">
              <a:solidFill>
                <a:srgbClr val="00B050"/>
              </a:solidFill>
            </a:endParaRPr>
          </a:p>
        </p:txBody>
      </p:sp>
      <p:sp>
        <p:nvSpPr>
          <p:cNvPr id="3" name="Content Placeholder 2">
            <a:extLst>
              <a:ext uri="{FF2B5EF4-FFF2-40B4-BE49-F238E27FC236}">
                <a16:creationId xmlns:a16="http://schemas.microsoft.com/office/drawing/2014/main" id="{0C747996-D24D-AE82-3498-1B36600E29EE}"/>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B30B8A4-0D15-2710-5526-84A03E3A085F}"/>
              </a:ext>
            </a:extLst>
          </p:cNvPr>
          <p:cNvSpPr>
            <a:spLocks noGrp="1"/>
          </p:cNvSpPr>
          <p:nvPr>
            <p:ph type="sldNum" sz="quarter" idx="12"/>
          </p:nvPr>
        </p:nvSpPr>
        <p:spPr/>
        <p:txBody>
          <a:bodyPr/>
          <a:lstStyle/>
          <a:p>
            <a:fld id="{584E486E-142E-47D9-8D81-06AB5596F0EC}" type="slidenum">
              <a:rPr lang="en-US" smtClean="0"/>
              <a:t>22</a:t>
            </a:fld>
            <a:endParaRPr lang="en-US"/>
          </a:p>
        </p:txBody>
      </p:sp>
      <p:sp>
        <p:nvSpPr>
          <p:cNvPr id="6" name="TextBox 5">
            <a:extLst>
              <a:ext uri="{FF2B5EF4-FFF2-40B4-BE49-F238E27FC236}">
                <a16:creationId xmlns:a16="http://schemas.microsoft.com/office/drawing/2014/main" id="{45EF4B04-70C2-3886-4CFE-0EA26835731F}"/>
              </a:ext>
            </a:extLst>
          </p:cNvPr>
          <p:cNvSpPr txBox="1"/>
          <p:nvPr/>
        </p:nvSpPr>
        <p:spPr>
          <a:xfrm>
            <a:off x="628650" y="1825625"/>
            <a:ext cx="7886700" cy="1754326"/>
          </a:xfrm>
          <a:prstGeom prst="rect">
            <a:avLst/>
          </a:prstGeom>
          <a:solidFill>
            <a:srgbClr val="00FFCC"/>
          </a:solidFill>
        </p:spPr>
        <p:txBody>
          <a:bodyPr wrap="square">
            <a:spAutoFit/>
          </a:bodyPr>
          <a:lstStyle/>
          <a:p>
            <a:r>
              <a:rPr lang="en-US" b="0" i="0" dirty="0">
                <a:solidFill>
                  <a:srgbClr val="282828"/>
                </a:solidFill>
                <a:effectLst/>
                <a:latin typeface="MuseoSans"/>
              </a:rPr>
              <a:t>When you're dealing with chronic pain or an injury, exercise therapy is the best option.</a:t>
            </a:r>
          </a:p>
          <a:p>
            <a:r>
              <a:rPr lang="en-US" b="0" i="0" dirty="0">
                <a:solidFill>
                  <a:srgbClr val="282828"/>
                </a:solidFill>
                <a:effectLst/>
                <a:latin typeface="MuseoSans"/>
              </a:rPr>
              <a:t> It can help you feel and move better by making you stronger. </a:t>
            </a:r>
          </a:p>
          <a:p>
            <a:r>
              <a:rPr lang="en-US" b="0" i="0" dirty="0">
                <a:solidFill>
                  <a:srgbClr val="282828"/>
                </a:solidFill>
                <a:effectLst/>
                <a:latin typeface="MuseoSans"/>
              </a:rPr>
              <a:t>Physical therapists are skilled in both treating and preventing pain. </a:t>
            </a:r>
          </a:p>
          <a:p>
            <a:r>
              <a:rPr lang="en-US" b="0" i="0" dirty="0">
                <a:solidFill>
                  <a:srgbClr val="282828"/>
                </a:solidFill>
                <a:effectLst/>
                <a:latin typeface="MuseoSans"/>
              </a:rPr>
              <a:t>They will search for areas of weakness or stiffness that might be contributing to the tension in the painful regions. </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6049B09E-0DBD-12DD-75EB-CA317906F2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33794" name="Picture 2" descr="Chronic Pain Relief: Physical Therapy is the AnswerPeak Performance Clinic">
            <a:extLst>
              <a:ext uri="{FF2B5EF4-FFF2-40B4-BE49-F238E27FC236}">
                <a16:creationId xmlns:a16="http://schemas.microsoft.com/office/drawing/2014/main" id="{32A1D6CD-5395-0F35-9BD4-104A4B4ACB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5750" y="3852863"/>
            <a:ext cx="3492500" cy="232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520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10BE4-406F-AB88-5A0C-CC2E443FB35B}"/>
              </a:ext>
            </a:extLst>
          </p:cNvPr>
          <p:cNvSpPr>
            <a:spLocks noGrp="1"/>
          </p:cNvSpPr>
          <p:nvPr>
            <p:ph type="title"/>
          </p:nvPr>
        </p:nvSpPr>
        <p:spPr/>
        <p:txBody>
          <a:bodyPr/>
          <a:lstStyle/>
          <a:p>
            <a:r>
              <a:rPr lang="en-US" b="0" i="0" dirty="0">
                <a:solidFill>
                  <a:srgbClr val="00B050"/>
                </a:solidFill>
                <a:effectLst/>
                <a:latin typeface="MuseoSans"/>
              </a:rPr>
              <a:t>Digital Therapy</a:t>
            </a:r>
            <a:endParaRPr lang="en-US" dirty="0">
              <a:solidFill>
                <a:srgbClr val="00B050"/>
              </a:solidFill>
            </a:endParaRPr>
          </a:p>
        </p:txBody>
      </p:sp>
      <p:sp>
        <p:nvSpPr>
          <p:cNvPr id="3" name="Content Placeholder 2">
            <a:extLst>
              <a:ext uri="{FF2B5EF4-FFF2-40B4-BE49-F238E27FC236}">
                <a16:creationId xmlns:a16="http://schemas.microsoft.com/office/drawing/2014/main" id="{2091D59A-1FCD-3E82-4A56-0FBCBDA5388A}"/>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B4579AE1-8AAD-1CA5-2116-B0E518AF845B}"/>
              </a:ext>
            </a:extLst>
          </p:cNvPr>
          <p:cNvSpPr>
            <a:spLocks noGrp="1"/>
          </p:cNvSpPr>
          <p:nvPr>
            <p:ph type="sldNum" sz="quarter" idx="12"/>
          </p:nvPr>
        </p:nvSpPr>
        <p:spPr/>
        <p:txBody>
          <a:bodyPr/>
          <a:lstStyle/>
          <a:p>
            <a:fld id="{584E486E-142E-47D9-8D81-06AB5596F0EC}" type="slidenum">
              <a:rPr lang="en-US" smtClean="0"/>
              <a:t>23</a:t>
            </a:fld>
            <a:endParaRPr lang="en-US"/>
          </a:p>
        </p:txBody>
      </p:sp>
      <p:sp>
        <p:nvSpPr>
          <p:cNvPr id="6" name="TextBox 5">
            <a:extLst>
              <a:ext uri="{FF2B5EF4-FFF2-40B4-BE49-F238E27FC236}">
                <a16:creationId xmlns:a16="http://schemas.microsoft.com/office/drawing/2014/main" id="{513566CB-08ED-6E71-BA75-3FDC96FC46F7}"/>
              </a:ext>
            </a:extLst>
          </p:cNvPr>
          <p:cNvSpPr txBox="1"/>
          <p:nvPr/>
        </p:nvSpPr>
        <p:spPr>
          <a:xfrm>
            <a:off x="628650" y="1825625"/>
            <a:ext cx="7886700" cy="923330"/>
          </a:xfrm>
          <a:prstGeom prst="rect">
            <a:avLst/>
          </a:prstGeom>
          <a:solidFill>
            <a:srgbClr val="00FFCC"/>
          </a:solidFill>
        </p:spPr>
        <p:txBody>
          <a:bodyPr wrap="square">
            <a:spAutoFit/>
          </a:bodyPr>
          <a:lstStyle/>
          <a:p>
            <a:r>
              <a:rPr lang="en-US" b="0" i="0" dirty="0">
                <a:solidFill>
                  <a:srgbClr val="282828"/>
                </a:solidFill>
                <a:effectLst/>
                <a:latin typeface="MuseoSans"/>
              </a:rPr>
              <a:t>The use of software, mobile applications, sensors, and other digital approaches as therapeutic interventions to address various medical problems is known as digital therapy. Digital therapies refer to all of these devices and methods together.</a:t>
            </a:r>
            <a:endParaRPr lang="en-US" dirty="0"/>
          </a:p>
        </p:txBody>
      </p:sp>
      <p:pic>
        <p:nvPicPr>
          <p:cNvPr id="7" name="Picture 2">
            <a:extLst>
              <a:ext uri="{FF2B5EF4-FFF2-40B4-BE49-F238E27FC236}">
                <a16:creationId xmlns:a16="http://schemas.microsoft.com/office/drawing/2014/main" id="{EE8EE6A1-2653-BFFB-6DD7-8CF1D67631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893" y="2846926"/>
            <a:ext cx="7833419" cy="38745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دانشگاه علوم پزشکی ایران - ویکی‌پدیا، دانشنامهٔ آزاد">
            <a:extLst>
              <a:ext uri="{FF2B5EF4-FFF2-40B4-BE49-F238E27FC236}">
                <a16:creationId xmlns:a16="http://schemas.microsoft.com/office/drawing/2014/main" id="{7A667194-2C1D-828A-42DA-02A2E0A6E9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0322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88A50-B8AF-5CDB-5DAF-F62AA71BF03F}"/>
              </a:ext>
            </a:extLst>
          </p:cNvPr>
          <p:cNvSpPr>
            <a:spLocks noGrp="1"/>
          </p:cNvSpPr>
          <p:nvPr>
            <p:ph type="title"/>
          </p:nvPr>
        </p:nvSpPr>
        <p:spPr/>
        <p:txBody>
          <a:bodyPr>
            <a:normAutofit/>
          </a:bodyPr>
          <a:lstStyle/>
          <a:p>
            <a:r>
              <a:rPr lang="en-US" b="0" i="0" dirty="0">
                <a:solidFill>
                  <a:srgbClr val="00B050"/>
                </a:solidFill>
                <a:effectLst/>
                <a:latin typeface="MuseoSans"/>
              </a:rPr>
              <a:t>Chronic Pain Virtual Patient Engagement</a:t>
            </a:r>
            <a:endParaRPr lang="en-US" dirty="0">
              <a:solidFill>
                <a:srgbClr val="00B050"/>
              </a:solidFill>
            </a:endParaRPr>
          </a:p>
        </p:txBody>
      </p:sp>
      <p:sp>
        <p:nvSpPr>
          <p:cNvPr id="3" name="Content Placeholder 2">
            <a:extLst>
              <a:ext uri="{FF2B5EF4-FFF2-40B4-BE49-F238E27FC236}">
                <a16:creationId xmlns:a16="http://schemas.microsoft.com/office/drawing/2014/main" id="{A865D004-954D-6DAE-4887-0791E90DDD72}"/>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DFB09ED3-4159-0E90-1E63-3202E89C1DEC}"/>
              </a:ext>
            </a:extLst>
          </p:cNvPr>
          <p:cNvSpPr>
            <a:spLocks noGrp="1"/>
          </p:cNvSpPr>
          <p:nvPr>
            <p:ph type="sldNum" sz="quarter" idx="12"/>
          </p:nvPr>
        </p:nvSpPr>
        <p:spPr/>
        <p:txBody>
          <a:bodyPr/>
          <a:lstStyle/>
          <a:p>
            <a:fld id="{584E486E-142E-47D9-8D81-06AB5596F0EC}" type="slidenum">
              <a:rPr lang="en-US" smtClean="0"/>
              <a:t>24</a:t>
            </a:fld>
            <a:endParaRPr lang="en-US"/>
          </a:p>
        </p:txBody>
      </p:sp>
      <p:sp>
        <p:nvSpPr>
          <p:cNvPr id="6" name="TextBox 5">
            <a:extLst>
              <a:ext uri="{FF2B5EF4-FFF2-40B4-BE49-F238E27FC236}">
                <a16:creationId xmlns:a16="http://schemas.microsoft.com/office/drawing/2014/main" id="{43B10B21-BE2B-50B1-7A42-B925842F32A4}"/>
              </a:ext>
            </a:extLst>
          </p:cNvPr>
          <p:cNvSpPr txBox="1"/>
          <p:nvPr/>
        </p:nvSpPr>
        <p:spPr>
          <a:xfrm>
            <a:off x="628650" y="1690689"/>
            <a:ext cx="7886700" cy="1015663"/>
          </a:xfrm>
          <a:prstGeom prst="rect">
            <a:avLst/>
          </a:prstGeom>
          <a:solidFill>
            <a:srgbClr val="92D050"/>
          </a:solidFill>
        </p:spPr>
        <p:txBody>
          <a:bodyPr wrap="square">
            <a:spAutoFit/>
          </a:bodyPr>
          <a:lstStyle/>
          <a:p>
            <a:pPr algn="l"/>
            <a:r>
              <a:rPr lang="en-US" sz="2000" b="1" i="0" dirty="0">
                <a:solidFill>
                  <a:srgbClr val="282828"/>
                </a:solidFill>
                <a:effectLst/>
                <a:latin typeface="MuseoSans"/>
              </a:rPr>
              <a:t>Telerehabilitation</a:t>
            </a:r>
          </a:p>
          <a:p>
            <a:pPr algn="l"/>
            <a:r>
              <a:rPr lang="en-US" sz="2000" b="0" i="0" dirty="0">
                <a:solidFill>
                  <a:srgbClr val="282828"/>
                </a:solidFill>
                <a:effectLst/>
                <a:latin typeface="MuseoSans"/>
              </a:rPr>
              <a:t>Telerehabilitation for pain treatment makes use of communication technologies to overcome geographical limitations.</a:t>
            </a:r>
          </a:p>
        </p:txBody>
      </p:sp>
      <p:pic>
        <p:nvPicPr>
          <p:cNvPr id="7" name="Picture 6" descr="دانشگاه علوم پزشکی ایران - ویکی‌پدیا، دانشنامهٔ آزاد">
            <a:extLst>
              <a:ext uri="{FF2B5EF4-FFF2-40B4-BE49-F238E27FC236}">
                <a16:creationId xmlns:a16="http://schemas.microsoft.com/office/drawing/2014/main" id="{5A0AFFC9-7AE6-9653-E293-C63B985DD3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34818" name="Picture 2" descr="Patient Engagement and Communication Software | HealthViewX">
            <a:extLst>
              <a:ext uri="{FF2B5EF4-FFF2-40B4-BE49-F238E27FC236}">
                <a16:creationId xmlns:a16="http://schemas.microsoft.com/office/drawing/2014/main" id="{7509E427-7DCD-0A32-B062-1C6B8707F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780" y="3405736"/>
            <a:ext cx="5052542" cy="3279767"/>
          </a:xfrm>
          <a:prstGeom prst="rect">
            <a:avLst/>
          </a:prstGeom>
          <a:noFill/>
          <a:extLst>
            <a:ext uri="{909E8E84-426E-40DD-AFC4-6F175D3DCCD1}">
              <a14:hiddenFill xmlns:a14="http://schemas.microsoft.com/office/drawing/2010/main">
                <a:solidFill>
                  <a:srgbClr val="FFFFFF"/>
                </a:solidFill>
              </a14:hiddenFill>
            </a:ext>
          </a:extLst>
        </p:spPr>
      </p:pic>
      <p:pic>
        <p:nvPicPr>
          <p:cNvPr id="34820" name="Picture 4" descr="Chronic Pain Treatment Using Virtual Reality">
            <a:extLst>
              <a:ext uri="{FF2B5EF4-FFF2-40B4-BE49-F238E27FC236}">
                <a16:creationId xmlns:a16="http://schemas.microsoft.com/office/drawing/2014/main" id="{2ACDBDE3-9C2B-20E0-8A4F-02EBB93EF6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9247" y="3563889"/>
            <a:ext cx="3489178" cy="1911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8229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D2465-E7E9-C44C-78D7-F7D157C3AAF6}"/>
              </a:ext>
            </a:extLst>
          </p:cNvPr>
          <p:cNvSpPr>
            <a:spLocks noGrp="1"/>
          </p:cNvSpPr>
          <p:nvPr>
            <p:ph type="title"/>
          </p:nvPr>
        </p:nvSpPr>
        <p:spPr/>
        <p:txBody>
          <a:bodyPr/>
          <a:lstStyle/>
          <a:p>
            <a:r>
              <a:rPr lang="en-US" b="0" i="0" dirty="0">
                <a:solidFill>
                  <a:srgbClr val="00B050"/>
                </a:solidFill>
                <a:effectLst/>
                <a:latin typeface="MuseoSans"/>
              </a:rPr>
              <a:t>Remote Patient Monitoring</a:t>
            </a:r>
            <a:endParaRPr lang="en-US" dirty="0">
              <a:solidFill>
                <a:srgbClr val="00B050"/>
              </a:solidFill>
            </a:endParaRPr>
          </a:p>
        </p:txBody>
      </p:sp>
      <p:sp>
        <p:nvSpPr>
          <p:cNvPr id="3" name="Content Placeholder 2">
            <a:extLst>
              <a:ext uri="{FF2B5EF4-FFF2-40B4-BE49-F238E27FC236}">
                <a16:creationId xmlns:a16="http://schemas.microsoft.com/office/drawing/2014/main" id="{673C57EA-9F4D-21BB-9D3F-387498A4F51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8A584DA3-9A88-1FFB-AB3F-A0A3F0A12A6F}"/>
              </a:ext>
            </a:extLst>
          </p:cNvPr>
          <p:cNvSpPr>
            <a:spLocks noGrp="1"/>
          </p:cNvSpPr>
          <p:nvPr>
            <p:ph type="sldNum" sz="quarter" idx="12"/>
          </p:nvPr>
        </p:nvSpPr>
        <p:spPr/>
        <p:txBody>
          <a:bodyPr/>
          <a:lstStyle/>
          <a:p>
            <a:fld id="{584E486E-142E-47D9-8D81-06AB5596F0EC}" type="slidenum">
              <a:rPr lang="en-US" smtClean="0"/>
              <a:t>25</a:t>
            </a:fld>
            <a:endParaRPr lang="en-US"/>
          </a:p>
        </p:txBody>
      </p:sp>
      <p:sp>
        <p:nvSpPr>
          <p:cNvPr id="6" name="TextBox 5">
            <a:extLst>
              <a:ext uri="{FF2B5EF4-FFF2-40B4-BE49-F238E27FC236}">
                <a16:creationId xmlns:a16="http://schemas.microsoft.com/office/drawing/2014/main" id="{24A02F61-CFA1-1E3A-7C6F-56EC82E1F8C2}"/>
              </a:ext>
            </a:extLst>
          </p:cNvPr>
          <p:cNvSpPr txBox="1"/>
          <p:nvPr/>
        </p:nvSpPr>
        <p:spPr>
          <a:xfrm>
            <a:off x="628650" y="1870077"/>
            <a:ext cx="7886700" cy="1200329"/>
          </a:xfrm>
          <a:prstGeom prst="rect">
            <a:avLst/>
          </a:prstGeom>
          <a:solidFill>
            <a:srgbClr val="92D050"/>
          </a:solidFill>
        </p:spPr>
        <p:txBody>
          <a:bodyPr wrap="square">
            <a:spAutoFit/>
          </a:bodyPr>
          <a:lstStyle/>
          <a:p>
            <a:r>
              <a:rPr lang="en-US" b="0" i="0" dirty="0">
                <a:solidFill>
                  <a:srgbClr val="282828"/>
                </a:solidFill>
                <a:effectLst/>
                <a:latin typeface="MuseoSans"/>
              </a:rPr>
              <a:t>RPM (remote patient monitoring) is a critical aspect of medical treatment in the future.</a:t>
            </a:r>
          </a:p>
          <a:p>
            <a:r>
              <a:rPr lang="en-US" b="0" i="0" dirty="0">
                <a:solidFill>
                  <a:srgbClr val="282828"/>
                </a:solidFill>
                <a:effectLst/>
                <a:latin typeface="MuseoSans"/>
              </a:rPr>
              <a:t> When the objective of patient treatment is to enhance the quality of life, doctors must track how patients are doing between the appointments. </a:t>
            </a:r>
            <a:endParaRPr lang="en-US" dirty="0"/>
          </a:p>
        </p:txBody>
      </p:sp>
      <p:pic>
        <p:nvPicPr>
          <p:cNvPr id="35842" name="Picture 2" descr="Remote Therapeutic Monitoring - Medsien">
            <a:extLst>
              <a:ext uri="{FF2B5EF4-FFF2-40B4-BE49-F238E27FC236}">
                <a16:creationId xmlns:a16="http://schemas.microsoft.com/office/drawing/2014/main" id="{106B080A-26F2-3DA9-B9C9-13E0AA5E81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6512" y="3249794"/>
            <a:ext cx="4434337" cy="297162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دانشگاه علوم پزشکی ایران - ویکی‌پدیا، دانشنامهٔ آزاد">
            <a:extLst>
              <a:ext uri="{FF2B5EF4-FFF2-40B4-BE49-F238E27FC236}">
                <a16:creationId xmlns:a16="http://schemas.microsoft.com/office/drawing/2014/main" id="{4E2C3F0A-419A-56E8-ACDA-6FF09903B2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185738"/>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31422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0A013-5A65-BF55-EC10-5C891C479E66}"/>
              </a:ext>
            </a:extLst>
          </p:cNvPr>
          <p:cNvSpPr>
            <a:spLocks noGrp="1"/>
          </p:cNvSpPr>
          <p:nvPr>
            <p:ph type="title"/>
          </p:nvPr>
        </p:nvSpPr>
        <p:spPr/>
        <p:txBody>
          <a:bodyPr/>
          <a:lstStyle/>
          <a:p>
            <a:r>
              <a:rPr lang="en-US" b="0" i="0" dirty="0">
                <a:solidFill>
                  <a:srgbClr val="00B050"/>
                </a:solidFill>
                <a:effectLst/>
                <a:latin typeface="MuseoSans"/>
              </a:rPr>
              <a:t>Chatbots</a:t>
            </a:r>
            <a:endParaRPr lang="en-US" dirty="0">
              <a:solidFill>
                <a:srgbClr val="00B050"/>
              </a:solidFill>
            </a:endParaRPr>
          </a:p>
        </p:txBody>
      </p:sp>
      <p:sp>
        <p:nvSpPr>
          <p:cNvPr id="3" name="Content Placeholder 2">
            <a:extLst>
              <a:ext uri="{FF2B5EF4-FFF2-40B4-BE49-F238E27FC236}">
                <a16:creationId xmlns:a16="http://schemas.microsoft.com/office/drawing/2014/main" id="{92F941DF-E45F-EBDF-5936-58C071A89D17}"/>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345861A2-C2A7-FF0B-60FF-7B4AFA4A5C0A}"/>
              </a:ext>
            </a:extLst>
          </p:cNvPr>
          <p:cNvSpPr>
            <a:spLocks noGrp="1"/>
          </p:cNvSpPr>
          <p:nvPr>
            <p:ph type="sldNum" sz="quarter" idx="12"/>
          </p:nvPr>
        </p:nvSpPr>
        <p:spPr/>
        <p:txBody>
          <a:bodyPr/>
          <a:lstStyle/>
          <a:p>
            <a:fld id="{584E486E-142E-47D9-8D81-06AB5596F0EC}" type="slidenum">
              <a:rPr lang="en-US" smtClean="0"/>
              <a:t>26</a:t>
            </a:fld>
            <a:endParaRPr lang="en-US"/>
          </a:p>
        </p:txBody>
      </p:sp>
      <p:sp>
        <p:nvSpPr>
          <p:cNvPr id="6" name="TextBox 5">
            <a:extLst>
              <a:ext uri="{FF2B5EF4-FFF2-40B4-BE49-F238E27FC236}">
                <a16:creationId xmlns:a16="http://schemas.microsoft.com/office/drawing/2014/main" id="{17AA1B83-8626-5513-C636-20F857036307}"/>
              </a:ext>
            </a:extLst>
          </p:cNvPr>
          <p:cNvSpPr txBox="1"/>
          <p:nvPr/>
        </p:nvSpPr>
        <p:spPr>
          <a:xfrm>
            <a:off x="628650" y="1870077"/>
            <a:ext cx="7886699" cy="1754326"/>
          </a:xfrm>
          <a:prstGeom prst="rect">
            <a:avLst/>
          </a:prstGeom>
          <a:solidFill>
            <a:srgbClr val="FF9999"/>
          </a:solidFill>
        </p:spPr>
        <p:txBody>
          <a:bodyPr wrap="square">
            <a:spAutoFit/>
          </a:bodyPr>
          <a:lstStyle/>
          <a:p>
            <a:r>
              <a:rPr lang="en-US" b="0" i="0" dirty="0">
                <a:solidFill>
                  <a:srgbClr val="282828"/>
                </a:solidFill>
                <a:effectLst/>
                <a:latin typeface="MuseoSans"/>
              </a:rPr>
              <a:t>Today, algorithms-driven communications done through intelligent devices aim to treat hurts like substance use disorders, combat traumas, chronic pain and a worldwide pandemic.</a:t>
            </a:r>
          </a:p>
          <a:p>
            <a:r>
              <a:rPr lang="en-US" b="0" i="0" dirty="0">
                <a:solidFill>
                  <a:srgbClr val="282828"/>
                </a:solidFill>
                <a:effectLst/>
                <a:latin typeface="MuseoSans"/>
              </a:rPr>
              <a:t> Conversational AI bots (chatbots) is a way to bridge the gap between the people and the knowledge they need and assisting them in completing tasks more quickly, all while utilizing existing tools. </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6BC64978-3F76-690C-D1F9-12530E8630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Developing a Chatbot–Clinician Model for Hypertension Management | NEJM  Catalyst">
            <a:extLst>
              <a:ext uri="{FF2B5EF4-FFF2-40B4-BE49-F238E27FC236}">
                <a16:creationId xmlns:a16="http://schemas.microsoft.com/office/drawing/2014/main" id="{45E10FB5-0193-C8AF-04DF-239442DC1F3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350"/>
          <a:stretch/>
        </p:blipFill>
        <p:spPr bwMode="auto">
          <a:xfrm>
            <a:off x="2008414" y="3724590"/>
            <a:ext cx="5254624" cy="3059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0886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113A-8D73-A387-0E49-F73F809E02BD}"/>
              </a:ext>
            </a:extLst>
          </p:cNvPr>
          <p:cNvSpPr>
            <a:spLocks noGrp="1"/>
          </p:cNvSpPr>
          <p:nvPr>
            <p:ph type="title"/>
          </p:nvPr>
        </p:nvSpPr>
        <p:spPr/>
        <p:txBody>
          <a:bodyPr>
            <a:normAutofit/>
          </a:bodyPr>
          <a:lstStyle/>
          <a:p>
            <a:r>
              <a:rPr lang="en-US" sz="4000" b="1" i="0" dirty="0">
                <a:solidFill>
                  <a:srgbClr val="00B050"/>
                </a:solidFill>
                <a:effectLst/>
                <a:latin typeface="-apple-system"/>
              </a:rPr>
              <a:t>Artificial intelligence to improve back pain outcomes</a:t>
            </a:r>
            <a:endParaRPr lang="en-US" sz="4000" dirty="0">
              <a:solidFill>
                <a:srgbClr val="00B050"/>
              </a:solidFill>
            </a:endParaRPr>
          </a:p>
        </p:txBody>
      </p:sp>
      <p:sp>
        <p:nvSpPr>
          <p:cNvPr id="3" name="Content Placeholder 2">
            <a:extLst>
              <a:ext uri="{FF2B5EF4-FFF2-40B4-BE49-F238E27FC236}">
                <a16:creationId xmlns:a16="http://schemas.microsoft.com/office/drawing/2014/main" id="{188321ED-FDDC-2C9F-88B8-917F7796090A}"/>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E9A98925-0F83-AFAE-3979-65E62650923F}"/>
              </a:ext>
            </a:extLst>
          </p:cNvPr>
          <p:cNvSpPr>
            <a:spLocks noGrp="1"/>
          </p:cNvSpPr>
          <p:nvPr>
            <p:ph type="sldNum" sz="quarter" idx="12"/>
          </p:nvPr>
        </p:nvSpPr>
        <p:spPr/>
        <p:txBody>
          <a:bodyPr/>
          <a:lstStyle/>
          <a:p>
            <a:fld id="{584E486E-142E-47D9-8D81-06AB5596F0EC}" type="slidenum">
              <a:rPr lang="en-US" smtClean="0"/>
              <a:t>27</a:t>
            </a:fld>
            <a:endParaRPr lang="en-US"/>
          </a:p>
        </p:txBody>
      </p:sp>
      <p:sp>
        <p:nvSpPr>
          <p:cNvPr id="6" name="TextBox 5">
            <a:extLst>
              <a:ext uri="{FF2B5EF4-FFF2-40B4-BE49-F238E27FC236}">
                <a16:creationId xmlns:a16="http://schemas.microsoft.com/office/drawing/2014/main" id="{883934B0-395A-EC13-51AF-4F31A399E8CA}"/>
              </a:ext>
            </a:extLst>
          </p:cNvPr>
          <p:cNvSpPr txBox="1"/>
          <p:nvPr/>
        </p:nvSpPr>
        <p:spPr>
          <a:xfrm>
            <a:off x="310243" y="6356351"/>
            <a:ext cx="5992586" cy="369332"/>
          </a:xfrm>
          <a:prstGeom prst="rect">
            <a:avLst/>
          </a:prstGeom>
          <a:noFill/>
        </p:spPr>
        <p:txBody>
          <a:bodyPr wrap="square">
            <a:spAutoFit/>
          </a:bodyPr>
          <a:lstStyle/>
          <a:p>
            <a:r>
              <a:rPr lang="en-US" b="0" i="1" dirty="0">
                <a:solidFill>
                  <a:srgbClr val="006699"/>
                </a:solidFill>
                <a:effectLst/>
                <a:latin typeface="-apple-system"/>
                <a:hlinkClick r:id="rId2"/>
              </a:rPr>
              <a:t>npj Digital Medicine</a:t>
            </a:r>
            <a:r>
              <a:rPr lang="en-US" b="0" i="0" dirty="0">
                <a:solidFill>
                  <a:srgbClr val="222222"/>
                </a:solidFill>
                <a:effectLst/>
                <a:latin typeface="-apple-system"/>
              </a:rPr>
              <a:t> </a:t>
            </a:r>
            <a:r>
              <a:rPr lang="en-US" b="1" i="0" dirty="0">
                <a:solidFill>
                  <a:srgbClr val="222222"/>
                </a:solidFill>
                <a:effectLst/>
                <a:latin typeface="-apple-system"/>
              </a:rPr>
              <a:t>volume 3</a:t>
            </a:r>
            <a:r>
              <a:rPr lang="en-US" b="0" i="0" dirty="0">
                <a:solidFill>
                  <a:srgbClr val="222222"/>
                </a:solidFill>
                <a:effectLst/>
                <a:latin typeface="-apple-system"/>
              </a:rPr>
              <a:t>, Article number: 93 (2020)</a:t>
            </a:r>
            <a:endParaRPr lang="en-US" dirty="0"/>
          </a:p>
        </p:txBody>
      </p:sp>
      <p:sp>
        <p:nvSpPr>
          <p:cNvPr id="8" name="TextBox 7">
            <a:extLst>
              <a:ext uri="{FF2B5EF4-FFF2-40B4-BE49-F238E27FC236}">
                <a16:creationId xmlns:a16="http://schemas.microsoft.com/office/drawing/2014/main" id="{7740B231-8E9E-9743-1C16-193A2C54C4D4}"/>
              </a:ext>
            </a:extLst>
          </p:cNvPr>
          <p:cNvSpPr txBox="1"/>
          <p:nvPr/>
        </p:nvSpPr>
        <p:spPr>
          <a:xfrm>
            <a:off x="628650" y="2012407"/>
            <a:ext cx="8107136" cy="646331"/>
          </a:xfrm>
          <a:prstGeom prst="rect">
            <a:avLst/>
          </a:prstGeom>
          <a:solidFill>
            <a:schemeClr val="accent2"/>
          </a:solidFill>
        </p:spPr>
        <p:txBody>
          <a:bodyPr wrap="square">
            <a:spAutoFit/>
          </a:bodyPr>
          <a:lstStyle/>
          <a:p>
            <a:r>
              <a:rPr lang="en-US" b="0" i="0" dirty="0">
                <a:solidFill>
                  <a:srgbClr val="222222"/>
                </a:solidFill>
                <a:effectLst/>
                <a:latin typeface="-apple-system"/>
              </a:rPr>
              <a:t>Artificial intelligence and machine learning (AI/ML) could enhance the ability to detect patterns of clinical characteristics in low-back pain (LBP) and guide treatment. </a:t>
            </a:r>
            <a:endParaRPr lang="en-US" dirty="0"/>
          </a:p>
        </p:txBody>
      </p:sp>
      <p:pic>
        <p:nvPicPr>
          <p:cNvPr id="9" name="Picture 8" descr="دانشگاه علوم پزشکی ایران - ویکی‌پدیا، دانشنامهٔ آزاد">
            <a:extLst>
              <a:ext uri="{FF2B5EF4-FFF2-40B4-BE49-F238E27FC236}">
                <a16:creationId xmlns:a16="http://schemas.microsoft.com/office/drawing/2014/main" id="{FE6AF976-7A67-467F-D5F1-E2973AEAD5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37890" name="Picture 2" descr="A New Prescription for Pain: AI and Mindfulness">
            <a:extLst>
              <a:ext uri="{FF2B5EF4-FFF2-40B4-BE49-F238E27FC236}">
                <a16:creationId xmlns:a16="http://schemas.microsoft.com/office/drawing/2014/main" id="{DA1882CB-3021-BD41-860B-4C52861B6C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3450" y="2845520"/>
            <a:ext cx="4737100" cy="273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24216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0BB22-ED8C-481C-FC96-D286BCF503A4}"/>
              </a:ext>
            </a:extLst>
          </p:cNvPr>
          <p:cNvSpPr>
            <a:spLocks noGrp="1"/>
          </p:cNvSpPr>
          <p:nvPr>
            <p:ph type="title"/>
          </p:nvPr>
        </p:nvSpPr>
        <p:spPr/>
        <p:txBody>
          <a:bodyPr>
            <a:noAutofit/>
          </a:bodyPr>
          <a:lstStyle/>
          <a:p>
            <a:r>
              <a:rPr lang="en-US" sz="2800" b="1" i="0" dirty="0">
                <a:solidFill>
                  <a:srgbClr val="00B050"/>
                </a:solidFill>
                <a:effectLst/>
                <a:latin typeface="Roboto" panose="02000000000000000000" pitchFamily="2" charset="0"/>
              </a:rPr>
              <a:t>Artificial intelligence interpretations of pain drawings may predict response to headache surgery</a:t>
            </a:r>
            <a:endParaRPr lang="en-US" sz="2800" dirty="0">
              <a:solidFill>
                <a:srgbClr val="00B050"/>
              </a:solidFill>
            </a:endParaRPr>
          </a:p>
        </p:txBody>
      </p:sp>
      <p:sp>
        <p:nvSpPr>
          <p:cNvPr id="3" name="Content Placeholder 2">
            <a:extLst>
              <a:ext uri="{FF2B5EF4-FFF2-40B4-BE49-F238E27FC236}">
                <a16:creationId xmlns:a16="http://schemas.microsoft.com/office/drawing/2014/main" id="{7FD8103E-3D2F-C146-56AA-A562C1347260}"/>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BFCA6ADB-CFA8-9C0B-6C4B-00484DEF2139}"/>
              </a:ext>
            </a:extLst>
          </p:cNvPr>
          <p:cNvSpPr>
            <a:spLocks noGrp="1"/>
          </p:cNvSpPr>
          <p:nvPr>
            <p:ph type="sldNum" sz="quarter" idx="12"/>
          </p:nvPr>
        </p:nvSpPr>
        <p:spPr/>
        <p:txBody>
          <a:bodyPr/>
          <a:lstStyle/>
          <a:p>
            <a:fld id="{584E486E-142E-47D9-8D81-06AB5596F0EC}" type="slidenum">
              <a:rPr lang="en-US" smtClean="0"/>
              <a:t>28</a:t>
            </a:fld>
            <a:endParaRPr lang="en-US"/>
          </a:p>
        </p:txBody>
      </p:sp>
      <p:sp>
        <p:nvSpPr>
          <p:cNvPr id="6" name="TextBox 5">
            <a:extLst>
              <a:ext uri="{FF2B5EF4-FFF2-40B4-BE49-F238E27FC236}">
                <a16:creationId xmlns:a16="http://schemas.microsoft.com/office/drawing/2014/main" id="{259659DE-6F6C-75FE-3B2E-571573CDD038}"/>
              </a:ext>
            </a:extLst>
          </p:cNvPr>
          <p:cNvSpPr txBox="1"/>
          <p:nvPr/>
        </p:nvSpPr>
        <p:spPr>
          <a:xfrm>
            <a:off x="628650" y="1677647"/>
            <a:ext cx="7886700" cy="646331"/>
          </a:xfrm>
          <a:prstGeom prst="rect">
            <a:avLst/>
          </a:prstGeom>
          <a:solidFill>
            <a:schemeClr val="accent2"/>
          </a:solidFill>
        </p:spPr>
        <p:txBody>
          <a:bodyPr wrap="square">
            <a:spAutoFit/>
          </a:bodyPr>
          <a:lstStyle/>
          <a:p>
            <a:r>
              <a:rPr lang="en-US" b="0" i="0" dirty="0">
                <a:solidFill>
                  <a:srgbClr val="212529"/>
                </a:solidFill>
                <a:effectLst/>
                <a:latin typeface="Roboto" panose="02000000000000000000" pitchFamily="2" charset="0"/>
              </a:rPr>
              <a:t> whether surgery will be effective in reducing pain due to nerve compression headaches</a:t>
            </a:r>
            <a:endParaRPr lang="en-US" dirty="0"/>
          </a:p>
        </p:txBody>
      </p:sp>
      <p:sp>
        <p:nvSpPr>
          <p:cNvPr id="8" name="TextBox 7">
            <a:extLst>
              <a:ext uri="{FF2B5EF4-FFF2-40B4-BE49-F238E27FC236}">
                <a16:creationId xmlns:a16="http://schemas.microsoft.com/office/drawing/2014/main" id="{70B2DECF-C4BC-9477-E5C1-0CFF0A208976}"/>
              </a:ext>
            </a:extLst>
          </p:cNvPr>
          <p:cNvSpPr txBox="1"/>
          <p:nvPr/>
        </p:nvSpPr>
        <p:spPr>
          <a:xfrm>
            <a:off x="318407" y="5988733"/>
            <a:ext cx="8507186" cy="646331"/>
          </a:xfrm>
          <a:prstGeom prst="rect">
            <a:avLst/>
          </a:prstGeom>
          <a:noFill/>
        </p:spPr>
        <p:txBody>
          <a:bodyPr wrap="square">
            <a:spAutoFit/>
          </a:bodyPr>
          <a:lstStyle/>
          <a:p>
            <a:r>
              <a:rPr lang="en-US" b="0" i="0" dirty="0">
                <a:solidFill>
                  <a:srgbClr val="212529"/>
                </a:solidFill>
                <a:effectLst/>
                <a:latin typeface="Roboto" panose="02000000000000000000" pitchFamily="2" charset="0"/>
              </a:rPr>
              <a:t>Enabled Evaluation of Pain Sketches to Predict Outcomes in Headache Surgery, </a:t>
            </a:r>
            <a:r>
              <a:rPr lang="en-US" b="0" i="1" dirty="0">
                <a:solidFill>
                  <a:srgbClr val="212529"/>
                </a:solidFill>
                <a:effectLst/>
                <a:latin typeface="Roboto" panose="02000000000000000000" pitchFamily="2" charset="0"/>
              </a:rPr>
              <a:t>Plastic and Reconstructive Surgery</a:t>
            </a:r>
            <a:r>
              <a:rPr lang="en-US" b="0" i="0" dirty="0">
                <a:solidFill>
                  <a:srgbClr val="212529"/>
                </a:solidFill>
                <a:effectLst/>
                <a:latin typeface="Roboto" panose="02000000000000000000" pitchFamily="2" charset="0"/>
              </a:rPr>
              <a:t> (2023)</a:t>
            </a:r>
            <a:endParaRPr lang="en-US" dirty="0"/>
          </a:p>
        </p:txBody>
      </p:sp>
      <p:pic>
        <p:nvPicPr>
          <p:cNvPr id="2050" name="Picture 2" descr="Artificial intelligence interpretations of pain drawings may predict response to headache surgery">
            <a:extLst>
              <a:ext uri="{FF2B5EF4-FFF2-40B4-BE49-F238E27FC236}">
                <a16:creationId xmlns:a16="http://schemas.microsoft.com/office/drawing/2014/main" id="{D973A548-012C-F161-9313-8C3D507F43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0487" y="2045039"/>
            <a:ext cx="5949497" cy="39415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دانشگاه علوم پزشکی ایران - ویکی‌پدیا، دانشنامهٔ آزاد">
            <a:extLst>
              <a:ext uri="{FF2B5EF4-FFF2-40B4-BE49-F238E27FC236}">
                <a16:creationId xmlns:a16="http://schemas.microsoft.com/office/drawing/2014/main" id="{B6B53159-D2D7-5AE2-F6BC-1DB221973A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09205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4BB36-3D8D-AA7D-6F24-8A54FED1EDEF}"/>
              </a:ext>
            </a:extLst>
          </p:cNvPr>
          <p:cNvSpPr>
            <a:spLocks noGrp="1"/>
          </p:cNvSpPr>
          <p:nvPr>
            <p:ph type="title"/>
          </p:nvPr>
        </p:nvSpPr>
        <p:spPr/>
        <p:txBody>
          <a:bodyPr>
            <a:noAutofit/>
          </a:bodyPr>
          <a:lstStyle/>
          <a:p>
            <a:r>
              <a:rPr lang="en-US" sz="2800" b="1" i="0" dirty="0">
                <a:solidFill>
                  <a:srgbClr val="00B050"/>
                </a:solidFill>
                <a:effectLst/>
                <a:latin typeface="-apple-system"/>
              </a:rPr>
              <a:t>Neuroimaging and artificial intelligence for assessment of chronic painful temporomandibular disorders</a:t>
            </a:r>
            <a:endParaRPr lang="en-US" sz="2800" dirty="0">
              <a:solidFill>
                <a:srgbClr val="00B050"/>
              </a:solidFill>
            </a:endParaRPr>
          </a:p>
        </p:txBody>
      </p:sp>
      <p:sp>
        <p:nvSpPr>
          <p:cNvPr id="3" name="Content Placeholder 2">
            <a:extLst>
              <a:ext uri="{FF2B5EF4-FFF2-40B4-BE49-F238E27FC236}">
                <a16:creationId xmlns:a16="http://schemas.microsoft.com/office/drawing/2014/main" id="{4E48CE5E-2394-69B9-3BD9-E0FF9141B397}"/>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3BC1CF47-D0EA-35DA-8701-95798D3D2B2A}"/>
              </a:ext>
            </a:extLst>
          </p:cNvPr>
          <p:cNvSpPr>
            <a:spLocks noGrp="1"/>
          </p:cNvSpPr>
          <p:nvPr>
            <p:ph type="sldNum" sz="quarter" idx="12"/>
          </p:nvPr>
        </p:nvSpPr>
        <p:spPr/>
        <p:txBody>
          <a:bodyPr/>
          <a:lstStyle/>
          <a:p>
            <a:fld id="{584E486E-142E-47D9-8D81-06AB5596F0EC}" type="slidenum">
              <a:rPr lang="en-US" smtClean="0"/>
              <a:t>29</a:t>
            </a:fld>
            <a:endParaRPr lang="en-US"/>
          </a:p>
        </p:txBody>
      </p:sp>
      <p:sp>
        <p:nvSpPr>
          <p:cNvPr id="6" name="TextBox 5">
            <a:extLst>
              <a:ext uri="{FF2B5EF4-FFF2-40B4-BE49-F238E27FC236}">
                <a16:creationId xmlns:a16="http://schemas.microsoft.com/office/drawing/2014/main" id="{00233B2D-3581-DB98-8E57-09E1C8B68E6D}"/>
              </a:ext>
            </a:extLst>
          </p:cNvPr>
          <p:cNvSpPr txBox="1"/>
          <p:nvPr/>
        </p:nvSpPr>
        <p:spPr>
          <a:xfrm>
            <a:off x="244927" y="6356351"/>
            <a:ext cx="8270423" cy="369332"/>
          </a:xfrm>
          <a:prstGeom prst="rect">
            <a:avLst/>
          </a:prstGeom>
          <a:noFill/>
        </p:spPr>
        <p:txBody>
          <a:bodyPr wrap="square">
            <a:spAutoFit/>
          </a:bodyPr>
          <a:lstStyle/>
          <a:p>
            <a:r>
              <a:rPr lang="en-US" b="0" i="1" dirty="0">
                <a:solidFill>
                  <a:srgbClr val="006699"/>
                </a:solidFill>
                <a:effectLst/>
                <a:latin typeface="-apple-system"/>
                <a:hlinkClick r:id="rId2"/>
              </a:rPr>
              <a:t>International Journal of Oral Science</a:t>
            </a:r>
            <a:r>
              <a:rPr lang="en-US" b="0" i="0" dirty="0">
                <a:solidFill>
                  <a:srgbClr val="222222"/>
                </a:solidFill>
                <a:effectLst/>
                <a:latin typeface="-apple-system"/>
              </a:rPr>
              <a:t> </a:t>
            </a:r>
            <a:r>
              <a:rPr lang="en-US" b="1" i="0" dirty="0">
                <a:solidFill>
                  <a:srgbClr val="222222"/>
                </a:solidFill>
                <a:effectLst/>
                <a:latin typeface="-apple-system"/>
              </a:rPr>
              <a:t>volume 15</a:t>
            </a:r>
            <a:r>
              <a:rPr lang="en-US" b="0" i="0" dirty="0">
                <a:solidFill>
                  <a:srgbClr val="222222"/>
                </a:solidFill>
                <a:effectLst/>
                <a:latin typeface="-apple-system"/>
              </a:rPr>
              <a:t>, Article number: 58 (2023)</a:t>
            </a:r>
            <a:endParaRPr lang="en-US" dirty="0"/>
          </a:p>
        </p:txBody>
      </p:sp>
      <p:pic>
        <p:nvPicPr>
          <p:cNvPr id="3074" name="Picture 2" descr="figure 1">
            <a:extLst>
              <a:ext uri="{FF2B5EF4-FFF2-40B4-BE49-F238E27FC236}">
                <a16:creationId xmlns:a16="http://schemas.microsoft.com/office/drawing/2014/main" id="{A0DDEBC2-2427-D844-788C-C733DAB260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3385" y="1322944"/>
            <a:ext cx="4191000" cy="50292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572E4A0-5B0B-965B-B267-680594CD56F0}"/>
              </a:ext>
            </a:extLst>
          </p:cNvPr>
          <p:cNvSpPr txBox="1"/>
          <p:nvPr/>
        </p:nvSpPr>
        <p:spPr>
          <a:xfrm>
            <a:off x="628650" y="1870077"/>
            <a:ext cx="3695700" cy="1477328"/>
          </a:xfrm>
          <a:prstGeom prst="rect">
            <a:avLst/>
          </a:prstGeom>
          <a:solidFill>
            <a:schemeClr val="accent2"/>
          </a:solidFill>
        </p:spPr>
        <p:txBody>
          <a:bodyPr wrap="square">
            <a:spAutoFit/>
          </a:bodyPr>
          <a:lstStyle/>
          <a:p>
            <a:r>
              <a:rPr lang="en-US" b="0" i="0" dirty="0">
                <a:solidFill>
                  <a:srgbClr val="222222"/>
                </a:solidFill>
                <a:effectLst/>
                <a:latin typeface="-apple-system"/>
              </a:rPr>
              <a:t>Chronic Painful Temporomandibular Disorders (TMD) are challenging to diagnose and manage due to their complexity and lack of understanding of brain mechanisms.</a:t>
            </a:r>
            <a:endParaRPr lang="en-US" dirty="0"/>
          </a:p>
        </p:txBody>
      </p:sp>
      <p:sp>
        <p:nvSpPr>
          <p:cNvPr id="10" name="TextBox 9">
            <a:extLst>
              <a:ext uri="{FF2B5EF4-FFF2-40B4-BE49-F238E27FC236}">
                <a16:creationId xmlns:a16="http://schemas.microsoft.com/office/drawing/2014/main" id="{C220D8A6-EA84-53E9-5A8E-1DF3B873AA63}"/>
              </a:ext>
            </a:extLst>
          </p:cNvPr>
          <p:cNvSpPr txBox="1"/>
          <p:nvPr/>
        </p:nvSpPr>
        <p:spPr>
          <a:xfrm>
            <a:off x="231321" y="3526793"/>
            <a:ext cx="4572000" cy="2585323"/>
          </a:xfrm>
          <a:prstGeom prst="rect">
            <a:avLst/>
          </a:prstGeom>
          <a:solidFill>
            <a:srgbClr val="92D050"/>
          </a:solidFill>
        </p:spPr>
        <p:txBody>
          <a:bodyPr wrap="square">
            <a:spAutoFit/>
          </a:bodyPr>
          <a:lstStyle/>
          <a:p>
            <a:r>
              <a:rPr lang="en-US" b="0" i="0" dirty="0">
                <a:solidFill>
                  <a:srgbClr val="222222"/>
                </a:solidFill>
                <a:effectLst/>
                <a:latin typeface="Merriweather" panose="020F0502020204030204" pitchFamily="34" charset="0"/>
              </a:rPr>
              <a:t>Pain is a significant health issue, and pain assessment is essential for proper diagnosis, follow-up, and effective management of pain. The conventional methods of pain assessment often suffer from subjectivity and variability. The main issue is to understand better how people experience pain.</a:t>
            </a:r>
            <a:endParaRPr lang="en-US" dirty="0"/>
          </a:p>
        </p:txBody>
      </p:sp>
      <p:pic>
        <p:nvPicPr>
          <p:cNvPr id="11" name="Picture 10" descr="دانشگاه علوم پزشکی ایران - ویکی‌پدیا، دانشنامهٔ آزاد">
            <a:extLst>
              <a:ext uri="{FF2B5EF4-FFF2-40B4-BE49-F238E27FC236}">
                <a16:creationId xmlns:a16="http://schemas.microsoft.com/office/drawing/2014/main" id="{D6B57444-0F55-CEBB-8DD5-93FDF10988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88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C6E6D-2E5B-3AA6-9DA7-B80560BCD892}"/>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4473602B-A882-8664-4F29-4165722F59E5}"/>
              </a:ext>
            </a:extLst>
          </p:cNvPr>
          <p:cNvSpPr>
            <a:spLocks noGrp="1"/>
          </p:cNvSpPr>
          <p:nvPr>
            <p:ph type="sldNum" sz="quarter" idx="12"/>
          </p:nvPr>
        </p:nvSpPr>
        <p:spPr/>
        <p:txBody>
          <a:bodyPr/>
          <a:lstStyle/>
          <a:p>
            <a:fld id="{981FD8A1-4EAD-4958-942E-74DBB577C017}" type="slidenum">
              <a:rPr lang="en-US" smtClean="0"/>
              <a:t>3</a:t>
            </a:fld>
            <a:endParaRPr lang="en-US"/>
          </a:p>
        </p:txBody>
      </p:sp>
      <p:pic>
        <p:nvPicPr>
          <p:cNvPr id="5" name="Picture 4" descr="دانشگاه علوم پزشکی ایران - ویکی‌پدیا، دانشنامهٔ آزاد">
            <a:extLst>
              <a:ext uri="{FF2B5EF4-FFF2-40B4-BE49-F238E27FC236}">
                <a16:creationId xmlns:a16="http://schemas.microsoft.com/office/drawing/2014/main" id="{EF69C076-C153-4444-B35E-00B1D782F3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A25CD4C1-5DE3-9862-4497-85A24AA288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8196" y="476927"/>
            <a:ext cx="4149754" cy="1213762"/>
          </a:xfrm>
          <a:prstGeom prst="rect">
            <a:avLst/>
          </a:prstGeom>
        </p:spPr>
      </p:pic>
      <p:pic>
        <p:nvPicPr>
          <p:cNvPr id="10" name="Content Placeholder 9">
            <a:extLst>
              <a:ext uri="{FF2B5EF4-FFF2-40B4-BE49-F238E27FC236}">
                <a16:creationId xmlns:a16="http://schemas.microsoft.com/office/drawing/2014/main" id="{30BD1690-EDCD-C3C5-0EC7-3B1CA6C3C438}"/>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042579" y="1833036"/>
            <a:ext cx="7058841" cy="4375656"/>
          </a:xfrm>
        </p:spPr>
      </p:pic>
      <p:sp>
        <p:nvSpPr>
          <p:cNvPr id="3" name="Smiley Face 2">
            <a:extLst>
              <a:ext uri="{FF2B5EF4-FFF2-40B4-BE49-F238E27FC236}">
                <a16:creationId xmlns:a16="http://schemas.microsoft.com/office/drawing/2014/main" id="{7B140BF1-4B9B-1A89-76BF-4BB1BD7F1A4E}"/>
              </a:ext>
            </a:extLst>
          </p:cNvPr>
          <p:cNvSpPr/>
          <p:nvPr/>
        </p:nvSpPr>
        <p:spPr>
          <a:xfrm>
            <a:off x="7973830" y="5608993"/>
            <a:ext cx="255180" cy="203200"/>
          </a:xfrm>
          <a:prstGeom prst="smileyFace">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277831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5477D-43B9-665F-4A45-7C9E56E5ED0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3C14A5B-0612-F585-23A3-C6B64C15E32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E6CCD0A1-524C-E4AC-9B7D-88C8FCDE7F61}"/>
              </a:ext>
            </a:extLst>
          </p:cNvPr>
          <p:cNvSpPr>
            <a:spLocks noGrp="1"/>
          </p:cNvSpPr>
          <p:nvPr>
            <p:ph type="sldNum" sz="quarter" idx="12"/>
          </p:nvPr>
        </p:nvSpPr>
        <p:spPr/>
        <p:txBody>
          <a:bodyPr/>
          <a:lstStyle/>
          <a:p>
            <a:fld id="{584E486E-142E-47D9-8D81-06AB5596F0EC}" type="slidenum">
              <a:rPr lang="en-US" smtClean="0"/>
              <a:t>30</a:t>
            </a:fld>
            <a:endParaRPr lang="en-US"/>
          </a:p>
        </p:txBody>
      </p:sp>
      <p:pic>
        <p:nvPicPr>
          <p:cNvPr id="4098" name="Picture 2" descr="figure 4">
            <a:extLst>
              <a:ext uri="{FF2B5EF4-FFF2-40B4-BE49-F238E27FC236}">
                <a16:creationId xmlns:a16="http://schemas.microsoft.com/office/drawing/2014/main" id="{E8D63B2D-EF07-553C-F7C8-C47DAA712E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39851"/>
            <a:ext cx="8699500" cy="50165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03C525C-7B6D-774A-9DF9-D898F2E2F673}"/>
              </a:ext>
            </a:extLst>
          </p:cNvPr>
          <p:cNvSpPr txBox="1"/>
          <p:nvPr/>
        </p:nvSpPr>
        <p:spPr>
          <a:xfrm>
            <a:off x="444500" y="427742"/>
            <a:ext cx="8070850" cy="646331"/>
          </a:xfrm>
          <a:prstGeom prst="rect">
            <a:avLst/>
          </a:prstGeom>
          <a:solidFill>
            <a:schemeClr val="accent2"/>
          </a:solidFill>
        </p:spPr>
        <p:txBody>
          <a:bodyPr wrap="square">
            <a:spAutoFit/>
          </a:bodyPr>
          <a:lstStyle/>
          <a:p>
            <a:pPr algn="l"/>
            <a:r>
              <a:rPr lang="en-US" b="0" i="0" dirty="0">
                <a:solidFill>
                  <a:srgbClr val="222222"/>
                </a:solidFill>
                <a:effectLst/>
                <a:latin typeface="-apple-system"/>
              </a:rPr>
              <a:t>Relationship between neuroimaging and machine learning algorithms</a:t>
            </a:r>
            <a:br>
              <a:rPr lang="en-US" b="1" i="0" u="none" strike="noStrike" dirty="0">
                <a:solidFill>
                  <a:srgbClr val="006699"/>
                </a:solidFill>
                <a:effectLst/>
                <a:latin typeface="-apple-system"/>
                <a:hlinkClick r:id="rId3"/>
              </a:rPr>
            </a:br>
            <a:endParaRPr lang="en-US" b="0" i="0" dirty="0">
              <a:solidFill>
                <a:srgbClr val="222222"/>
              </a:solidFill>
              <a:effectLst/>
              <a:latin typeface="-apple-system"/>
            </a:endParaRPr>
          </a:p>
        </p:txBody>
      </p:sp>
      <p:pic>
        <p:nvPicPr>
          <p:cNvPr id="7" name="Picture 6" descr="دانشگاه علوم پزشکی ایران - ویکی‌پدیا، دانشنامهٔ آزاد">
            <a:extLst>
              <a:ext uri="{FF2B5EF4-FFF2-40B4-BE49-F238E27FC236}">
                <a16:creationId xmlns:a16="http://schemas.microsoft.com/office/drawing/2014/main" id="{E0636E03-52D2-2CE6-793B-80E48564F0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7556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8AD20-84D6-2DB0-19F3-75EC148941EB}"/>
              </a:ext>
            </a:extLst>
          </p:cNvPr>
          <p:cNvSpPr>
            <a:spLocks noGrp="1"/>
          </p:cNvSpPr>
          <p:nvPr>
            <p:ph type="title"/>
          </p:nvPr>
        </p:nvSpPr>
        <p:spPr/>
        <p:txBody>
          <a:bodyPr>
            <a:normAutofit fontScale="90000"/>
          </a:bodyPr>
          <a:lstStyle/>
          <a:p>
            <a:r>
              <a:rPr lang="en-US" b="1" i="0" dirty="0">
                <a:solidFill>
                  <a:srgbClr val="00B050"/>
                </a:solidFill>
                <a:effectLst/>
                <a:latin typeface="Harding"/>
              </a:rPr>
              <a:t>Artificial intelligence for disparities in knee pain assessment</a:t>
            </a:r>
            <a:endParaRPr lang="en-US" dirty="0">
              <a:solidFill>
                <a:srgbClr val="00B050"/>
              </a:solidFill>
            </a:endParaRPr>
          </a:p>
        </p:txBody>
      </p:sp>
      <p:sp>
        <p:nvSpPr>
          <p:cNvPr id="3" name="Content Placeholder 2">
            <a:extLst>
              <a:ext uri="{FF2B5EF4-FFF2-40B4-BE49-F238E27FC236}">
                <a16:creationId xmlns:a16="http://schemas.microsoft.com/office/drawing/2014/main" id="{712B20B6-DFD5-D8FA-611C-F8991350D3CB}"/>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38EF58CE-E5E2-2BE5-23D2-34232D4F63D4}"/>
              </a:ext>
            </a:extLst>
          </p:cNvPr>
          <p:cNvSpPr>
            <a:spLocks noGrp="1"/>
          </p:cNvSpPr>
          <p:nvPr>
            <p:ph type="sldNum" sz="quarter" idx="12"/>
          </p:nvPr>
        </p:nvSpPr>
        <p:spPr/>
        <p:txBody>
          <a:bodyPr/>
          <a:lstStyle/>
          <a:p>
            <a:fld id="{584E486E-142E-47D9-8D81-06AB5596F0EC}" type="slidenum">
              <a:rPr lang="en-US" smtClean="0"/>
              <a:t>31</a:t>
            </a:fld>
            <a:endParaRPr lang="en-US"/>
          </a:p>
        </p:txBody>
      </p:sp>
      <p:sp>
        <p:nvSpPr>
          <p:cNvPr id="6" name="TextBox 5">
            <a:extLst>
              <a:ext uri="{FF2B5EF4-FFF2-40B4-BE49-F238E27FC236}">
                <a16:creationId xmlns:a16="http://schemas.microsoft.com/office/drawing/2014/main" id="{AFB8FFD0-7B24-8CE3-8713-5FD2A2083CD4}"/>
              </a:ext>
            </a:extLst>
          </p:cNvPr>
          <p:cNvSpPr txBox="1"/>
          <p:nvPr/>
        </p:nvSpPr>
        <p:spPr>
          <a:xfrm>
            <a:off x="261256" y="6356351"/>
            <a:ext cx="6596743" cy="369332"/>
          </a:xfrm>
          <a:prstGeom prst="rect">
            <a:avLst/>
          </a:prstGeom>
          <a:noFill/>
        </p:spPr>
        <p:txBody>
          <a:bodyPr wrap="square">
            <a:spAutoFit/>
          </a:bodyPr>
          <a:lstStyle/>
          <a:p>
            <a:r>
              <a:rPr lang="en-US" b="0" i="1" dirty="0">
                <a:solidFill>
                  <a:srgbClr val="006699"/>
                </a:solidFill>
                <a:effectLst/>
                <a:latin typeface="-apple-system"/>
                <a:hlinkClick r:id="rId2"/>
              </a:rPr>
              <a:t>Nature Medicine</a:t>
            </a:r>
            <a:r>
              <a:rPr lang="en-US" b="0" i="0" dirty="0">
                <a:solidFill>
                  <a:srgbClr val="222222"/>
                </a:solidFill>
                <a:effectLst/>
                <a:latin typeface="-apple-system"/>
              </a:rPr>
              <a:t> </a:t>
            </a:r>
            <a:r>
              <a:rPr lang="en-US" b="1" i="0" dirty="0">
                <a:solidFill>
                  <a:srgbClr val="222222"/>
                </a:solidFill>
                <a:effectLst/>
                <a:latin typeface="-apple-system"/>
              </a:rPr>
              <a:t>volume 27</a:t>
            </a:r>
            <a:r>
              <a:rPr lang="en-US" b="0" i="0" dirty="0">
                <a:solidFill>
                  <a:srgbClr val="222222"/>
                </a:solidFill>
                <a:effectLst/>
                <a:latin typeface="-apple-system"/>
              </a:rPr>
              <a:t>, pages22–23 (2021)</a:t>
            </a:r>
            <a:endParaRPr lang="en-US" dirty="0"/>
          </a:p>
        </p:txBody>
      </p:sp>
      <p:sp>
        <p:nvSpPr>
          <p:cNvPr id="8" name="TextBox 7">
            <a:extLst>
              <a:ext uri="{FF2B5EF4-FFF2-40B4-BE49-F238E27FC236}">
                <a16:creationId xmlns:a16="http://schemas.microsoft.com/office/drawing/2014/main" id="{C142F7D6-A9B3-0A09-426B-1A85DF4B77BD}"/>
              </a:ext>
            </a:extLst>
          </p:cNvPr>
          <p:cNvSpPr txBox="1"/>
          <p:nvPr/>
        </p:nvSpPr>
        <p:spPr>
          <a:xfrm>
            <a:off x="628650" y="1821418"/>
            <a:ext cx="4263541" cy="2031325"/>
          </a:xfrm>
          <a:prstGeom prst="rect">
            <a:avLst/>
          </a:prstGeom>
          <a:solidFill>
            <a:srgbClr val="92D050"/>
          </a:solidFill>
        </p:spPr>
        <p:txBody>
          <a:bodyPr wrap="square">
            <a:spAutoFit/>
          </a:bodyPr>
          <a:lstStyle/>
          <a:p>
            <a:r>
              <a:rPr lang="en-US" b="1" i="0" dirty="0">
                <a:solidFill>
                  <a:srgbClr val="222222"/>
                </a:solidFill>
                <a:effectLst/>
                <a:latin typeface="Harding"/>
              </a:rPr>
              <a:t>An algorithm developed through machine learning on existing radiological data from diverse people has the potential to improve the diagnosis and management of knee pain from osteoarthritis and reduce racial disparities in the assessment of knee pain</a:t>
            </a:r>
            <a:endParaRPr lang="en-US" dirty="0"/>
          </a:p>
        </p:txBody>
      </p:sp>
      <p:pic>
        <p:nvPicPr>
          <p:cNvPr id="5122" name="Picture 2" descr="Artificial intelligence for disparities in knee pain assessment | Nature  Medicine">
            <a:extLst>
              <a:ext uri="{FF2B5EF4-FFF2-40B4-BE49-F238E27FC236}">
                <a16:creationId xmlns:a16="http://schemas.microsoft.com/office/drawing/2014/main" id="{5C3132CB-293B-B7A5-2FCE-67274A4A5C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3342" y="1690689"/>
            <a:ext cx="3000857" cy="506196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دانشگاه علوم پزشکی ایران - ویکی‌پدیا، دانشنامهٔ آزاد">
            <a:extLst>
              <a:ext uri="{FF2B5EF4-FFF2-40B4-BE49-F238E27FC236}">
                <a16:creationId xmlns:a16="http://schemas.microsoft.com/office/drawing/2014/main" id="{56CE3B2D-D626-56E0-F284-F3D1DCDC31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5689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216F7-8B32-8499-CABB-2F712B7C5A8C}"/>
              </a:ext>
            </a:extLst>
          </p:cNvPr>
          <p:cNvSpPr>
            <a:spLocks noGrp="1"/>
          </p:cNvSpPr>
          <p:nvPr>
            <p:ph type="title"/>
          </p:nvPr>
        </p:nvSpPr>
        <p:spPr/>
        <p:txBody>
          <a:bodyPr>
            <a:noAutofit/>
          </a:bodyPr>
          <a:lstStyle/>
          <a:p>
            <a:r>
              <a:rPr lang="en-US" sz="2800" b="1" i="0" dirty="0">
                <a:solidFill>
                  <a:srgbClr val="00B050"/>
                </a:solidFill>
                <a:effectLst/>
                <a:latin typeface="-apple-system"/>
              </a:rPr>
              <a:t>Identifying significant structural factors associated with knee pain severity in patients with osteoarthritis using machine learning</a:t>
            </a:r>
            <a:endParaRPr lang="en-US" sz="2800" dirty="0">
              <a:solidFill>
                <a:srgbClr val="00B050"/>
              </a:solidFill>
            </a:endParaRPr>
          </a:p>
        </p:txBody>
      </p:sp>
      <p:sp>
        <p:nvSpPr>
          <p:cNvPr id="3" name="Content Placeholder 2">
            <a:extLst>
              <a:ext uri="{FF2B5EF4-FFF2-40B4-BE49-F238E27FC236}">
                <a16:creationId xmlns:a16="http://schemas.microsoft.com/office/drawing/2014/main" id="{B100BC58-AE56-085D-A347-5BA705ECE9FC}"/>
              </a:ext>
            </a:extLst>
          </p:cNvPr>
          <p:cNvSpPr>
            <a:spLocks noGrp="1"/>
          </p:cNvSpPr>
          <p:nvPr>
            <p:ph idx="1"/>
          </p:nvPr>
        </p:nvSpPr>
        <p:spPr/>
        <p:txBody>
          <a:bodyPr/>
          <a:lstStyle/>
          <a:p>
            <a:pPr marL="0" indent="0">
              <a:buNone/>
            </a:pPr>
            <a:endParaRPr lang="en-US" dirty="0"/>
          </a:p>
        </p:txBody>
      </p:sp>
      <p:sp>
        <p:nvSpPr>
          <p:cNvPr id="4" name="Slide Number Placeholder 3">
            <a:extLst>
              <a:ext uri="{FF2B5EF4-FFF2-40B4-BE49-F238E27FC236}">
                <a16:creationId xmlns:a16="http://schemas.microsoft.com/office/drawing/2014/main" id="{EFFB5FFE-5900-88EE-0106-7AACD1731A1D}"/>
              </a:ext>
            </a:extLst>
          </p:cNvPr>
          <p:cNvSpPr>
            <a:spLocks noGrp="1"/>
          </p:cNvSpPr>
          <p:nvPr>
            <p:ph type="sldNum" sz="quarter" idx="12"/>
          </p:nvPr>
        </p:nvSpPr>
        <p:spPr/>
        <p:txBody>
          <a:bodyPr/>
          <a:lstStyle/>
          <a:p>
            <a:fld id="{584E486E-142E-47D9-8D81-06AB5596F0EC}" type="slidenum">
              <a:rPr lang="en-US" smtClean="0"/>
              <a:t>32</a:t>
            </a:fld>
            <a:endParaRPr lang="en-US"/>
          </a:p>
        </p:txBody>
      </p:sp>
      <p:pic>
        <p:nvPicPr>
          <p:cNvPr id="6146" name="Picture 2" descr="Identifying significant structural factors associated with knee pain  severity in patients with osteoarthritis using machine learning |  Scientific Reports">
            <a:extLst>
              <a:ext uri="{FF2B5EF4-FFF2-40B4-BE49-F238E27FC236}">
                <a16:creationId xmlns:a16="http://schemas.microsoft.com/office/drawing/2014/main" id="{E98C554C-3E9E-7ED9-7650-CA6551500C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055" y="2058762"/>
            <a:ext cx="7886701" cy="343263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F5CA028-D88B-AC29-0DEA-D4A51149AD95}"/>
              </a:ext>
            </a:extLst>
          </p:cNvPr>
          <p:cNvSpPr txBox="1"/>
          <p:nvPr/>
        </p:nvSpPr>
        <p:spPr>
          <a:xfrm>
            <a:off x="310244" y="6169708"/>
            <a:ext cx="8205106" cy="369332"/>
          </a:xfrm>
          <a:prstGeom prst="rect">
            <a:avLst/>
          </a:prstGeom>
          <a:noFill/>
        </p:spPr>
        <p:txBody>
          <a:bodyPr wrap="square">
            <a:spAutoFit/>
          </a:bodyPr>
          <a:lstStyle/>
          <a:p>
            <a:r>
              <a:rPr lang="en-US" b="0" i="1" dirty="0">
                <a:solidFill>
                  <a:srgbClr val="006699"/>
                </a:solidFill>
                <a:effectLst/>
                <a:latin typeface="-apple-system"/>
                <a:hlinkClick r:id="rId3"/>
              </a:rPr>
              <a:t>Scientific Reports</a:t>
            </a:r>
            <a:r>
              <a:rPr lang="en-US" b="0" i="0" dirty="0">
                <a:solidFill>
                  <a:srgbClr val="222222"/>
                </a:solidFill>
                <a:effectLst/>
                <a:latin typeface="-apple-system"/>
              </a:rPr>
              <a:t> </a:t>
            </a:r>
            <a:r>
              <a:rPr lang="en-US" b="1" i="0" dirty="0">
                <a:solidFill>
                  <a:srgbClr val="222222"/>
                </a:solidFill>
                <a:effectLst/>
                <a:latin typeface="-apple-system"/>
              </a:rPr>
              <a:t>volume 14</a:t>
            </a:r>
            <a:r>
              <a:rPr lang="en-US" b="0" i="0" dirty="0">
                <a:solidFill>
                  <a:srgbClr val="222222"/>
                </a:solidFill>
                <a:effectLst/>
                <a:latin typeface="-apple-system"/>
              </a:rPr>
              <a:t>, Article number: 14705 (2024)</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4064F464-A095-2E3E-490C-FBAD215A90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06157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CCA06-A505-B1D8-46C7-84EDABF5F79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A9C4C45-B5D2-FE73-07B0-0732998585DD}"/>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FE5C6119-2A9C-216D-24E6-BCC54169370F}"/>
              </a:ext>
            </a:extLst>
          </p:cNvPr>
          <p:cNvSpPr>
            <a:spLocks noGrp="1"/>
          </p:cNvSpPr>
          <p:nvPr>
            <p:ph type="sldNum" sz="quarter" idx="12"/>
          </p:nvPr>
        </p:nvSpPr>
        <p:spPr/>
        <p:txBody>
          <a:bodyPr/>
          <a:lstStyle/>
          <a:p>
            <a:fld id="{584E486E-142E-47D9-8D81-06AB5596F0EC}" type="slidenum">
              <a:rPr lang="en-US" smtClean="0"/>
              <a:t>33</a:t>
            </a:fld>
            <a:endParaRPr lang="en-US"/>
          </a:p>
        </p:txBody>
      </p:sp>
      <p:pic>
        <p:nvPicPr>
          <p:cNvPr id="7170" name="Picture 2" descr="figure 4">
            <a:extLst>
              <a:ext uri="{FF2B5EF4-FFF2-40B4-BE49-F238E27FC236}">
                <a16:creationId xmlns:a16="http://schemas.microsoft.com/office/drawing/2014/main" id="{567981E6-ED65-3C59-7F9E-CB4B5755A9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3250" y="543380"/>
            <a:ext cx="3158112" cy="581297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09C88A4-C0EF-278E-16ED-1B7A1F522EDD}"/>
              </a:ext>
            </a:extLst>
          </p:cNvPr>
          <p:cNvSpPr txBox="1"/>
          <p:nvPr/>
        </p:nvSpPr>
        <p:spPr>
          <a:xfrm>
            <a:off x="616872" y="2018704"/>
            <a:ext cx="4572000" cy="2862322"/>
          </a:xfrm>
          <a:prstGeom prst="rect">
            <a:avLst/>
          </a:prstGeom>
          <a:solidFill>
            <a:srgbClr val="92D050"/>
          </a:solidFill>
        </p:spPr>
        <p:txBody>
          <a:bodyPr wrap="square">
            <a:spAutoFit/>
          </a:bodyPr>
          <a:lstStyle/>
          <a:p>
            <a:r>
              <a:rPr lang="en-US" b="0" i="0" dirty="0">
                <a:solidFill>
                  <a:srgbClr val="222222"/>
                </a:solidFill>
                <a:effectLst/>
                <a:latin typeface="-apple-system"/>
              </a:rPr>
              <a:t>The left column showed the original sagittal MRI, while the middle column showed the CAMs of the selected subjects. The right column showed the specific lesion identified by the radiologist. In detail, effusion/synovitis (</a:t>
            </a:r>
            <a:r>
              <a:rPr lang="en-US" b="1" i="0" dirty="0">
                <a:solidFill>
                  <a:srgbClr val="222222"/>
                </a:solidFill>
                <a:effectLst/>
                <a:latin typeface="-apple-system"/>
              </a:rPr>
              <a:t>a</a:t>
            </a:r>
            <a:r>
              <a:rPr lang="en-US" b="0" i="0" dirty="0">
                <a:solidFill>
                  <a:srgbClr val="222222"/>
                </a:solidFill>
                <a:effectLst/>
                <a:latin typeface="-apple-system"/>
              </a:rPr>
              <a:t>), meniscus damage (</a:t>
            </a:r>
            <a:r>
              <a:rPr lang="en-US" b="1" i="0" dirty="0">
                <a:solidFill>
                  <a:srgbClr val="222222"/>
                </a:solidFill>
                <a:effectLst/>
                <a:latin typeface="-apple-system"/>
              </a:rPr>
              <a:t>b</a:t>
            </a:r>
            <a:r>
              <a:rPr lang="en-US" b="0" i="0" dirty="0">
                <a:solidFill>
                  <a:srgbClr val="222222"/>
                </a:solidFill>
                <a:effectLst/>
                <a:latin typeface="-apple-system"/>
              </a:rPr>
              <a:t>), bone marrow lesions (</a:t>
            </a:r>
            <a:r>
              <a:rPr lang="en-US" b="1" i="0" dirty="0">
                <a:solidFill>
                  <a:srgbClr val="222222"/>
                </a:solidFill>
                <a:effectLst/>
                <a:latin typeface="-apple-system"/>
              </a:rPr>
              <a:t>c</a:t>
            </a:r>
            <a:r>
              <a:rPr lang="en-US" b="0" i="0" dirty="0">
                <a:solidFill>
                  <a:srgbClr val="222222"/>
                </a:solidFill>
                <a:effectLst/>
                <a:latin typeface="-apple-system"/>
              </a:rPr>
              <a:t>), and cartilage loss (</a:t>
            </a:r>
            <a:r>
              <a:rPr lang="en-US" b="1" i="0" dirty="0">
                <a:solidFill>
                  <a:srgbClr val="222222"/>
                </a:solidFill>
                <a:effectLst/>
                <a:latin typeface="-apple-system"/>
              </a:rPr>
              <a:t>d</a:t>
            </a:r>
            <a:r>
              <a:rPr lang="en-US" b="0" i="0" dirty="0">
                <a:solidFill>
                  <a:srgbClr val="222222"/>
                </a:solidFill>
                <a:effectLst/>
                <a:latin typeface="-apple-system"/>
              </a:rPr>
              <a:t>) were the lesions present within the CAMs. (</a:t>
            </a:r>
            <a:r>
              <a:rPr lang="en-US" b="1" i="0" dirty="0">
                <a:solidFill>
                  <a:srgbClr val="222222"/>
                </a:solidFill>
                <a:effectLst/>
                <a:latin typeface="-apple-system"/>
              </a:rPr>
              <a:t>e</a:t>
            </a:r>
            <a:r>
              <a:rPr lang="en-US" b="0" i="0" dirty="0">
                <a:solidFill>
                  <a:srgbClr val="222222"/>
                </a:solidFill>
                <a:effectLst/>
                <a:latin typeface="-apple-system"/>
              </a:rPr>
              <a:t>) Displays the corresponding number of each lesion in these cases.</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48E348A4-867D-7674-309D-B96DBA7359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95755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A50B4-D49A-600E-FA20-4272957D3A23}"/>
              </a:ext>
            </a:extLst>
          </p:cNvPr>
          <p:cNvSpPr>
            <a:spLocks noGrp="1"/>
          </p:cNvSpPr>
          <p:nvPr>
            <p:ph type="title"/>
          </p:nvPr>
        </p:nvSpPr>
        <p:spPr/>
        <p:txBody>
          <a:bodyPr>
            <a:noAutofit/>
          </a:bodyPr>
          <a:lstStyle/>
          <a:p>
            <a:r>
              <a:rPr lang="en-US" sz="3200" b="1" i="0" dirty="0">
                <a:solidFill>
                  <a:srgbClr val="00B050"/>
                </a:solidFill>
                <a:effectLst/>
                <a:latin typeface="Harding"/>
              </a:rPr>
              <a:t>An algorithmic approach to reducing unexplained pain disparities in underserved populations</a:t>
            </a:r>
            <a:endParaRPr lang="en-US" sz="3200" dirty="0">
              <a:solidFill>
                <a:srgbClr val="00B050"/>
              </a:solidFill>
            </a:endParaRPr>
          </a:p>
        </p:txBody>
      </p:sp>
      <p:sp>
        <p:nvSpPr>
          <p:cNvPr id="3" name="Content Placeholder 2">
            <a:extLst>
              <a:ext uri="{FF2B5EF4-FFF2-40B4-BE49-F238E27FC236}">
                <a16:creationId xmlns:a16="http://schemas.microsoft.com/office/drawing/2014/main" id="{97C564A9-68D0-91BB-FF53-02D3F47A5649}"/>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679B34A1-48F3-EE12-8042-E687C71B8612}"/>
              </a:ext>
            </a:extLst>
          </p:cNvPr>
          <p:cNvSpPr>
            <a:spLocks noGrp="1"/>
          </p:cNvSpPr>
          <p:nvPr>
            <p:ph type="sldNum" sz="quarter" idx="12"/>
          </p:nvPr>
        </p:nvSpPr>
        <p:spPr/>
        <p:txBody>
          <a:bodyPr/>
          <a:lstStyle/>
          <a:p>
            <a:fld id="{584E486E-142E-47D9-8D81-06AB5596F0EC}" type="slidenum">
              <a:rPr lang="en-US" smtClean="0"/>
              <a:t>34</a:t>
            </a:fld>
            <a:endParaRPr lang="en-US"/>
          </a:p>
        </p:txBody>
      </p:sp>
      <p:sp>
        <p:nvSpPr>
          <p:cNvPr id="6" name="TextBox 5">
            <a:extLst>
              <a:ext uri="{FF2B5EF4-FFF2-40B4-BE49-F238E27FC236}">
                <a16:creationId xmlns:a16="http://schemas.microsoft.com/office/drawing/2014/main" id="{8340EC5F-5CA1-A0D4-DBB0-A2C23228BFA1}"/>
              </a:ext>
            </a:extLst>
          </p:cNvPr>
          <p:cNvSpPr txBox="1"/>
          <p:nvPr/>
        </p:nvSpPr>
        <p:spPr>
          <a:xfrm>
            <a:off x="277585" y="6356351"/>
            <a:ext cx="7102929" cy="369332"/>
          </a:xfrm>
          <a:prstGeom prst="rect">
            <a:avLst/>
          </a:prstGeom>
          <a:noFill/>
        </p:spPr>
        <p:txBody>
          <a:bodyPr wrap="square">
            <a:spAutoFit/>
          </a:bodyPr>
          <a:lstStyle/>
          <a:p>
            <a:r>
              <a:rPr lang="en-US" b="0" i="1" dirty="0">
                <a:solidFill>
                  <a:srgbClr val="006699"/>
                </a:solidFill>
                <a:effectLst/>
                <a:latin typeface="-apple-system"/>
                <a:hlinkClick r:id="rId2"/>
              </a:rPr>
              <a:t>Nature Medicine</a:t>
            </a:r>
            <a:r>
              <a:rPr lang="en-US" b="0" i="0" dirty="0">
                <a:solidFill>
                  <a:srgbClr val="222222"/>
                </a:solidFill>
                <a:effectLst/>
                <a:latin typeface="-apple-system"/>
              </a:rPr>
              <a:t> </a:t>
            </a:r>
            <a:r>
              <a:rPr lang="en-US" b="1" i="0" dirty="0">
                <a:solidFill>
                  <a:srgbClr val="222222"/>
                </a:solidFill>
                <a:effectLst/>
                <a:latin typeface="-apple-system"/>
              </a:rPr>
              <a:t>volume 27</a:t>
            </a:r>
            <a:r>
              <a:rPr lang="en-US" b="0" i="0" dirty="0">
                <a:solidFill>
                  <a:srgbClr val="222222"/>
                </a:solidFill>
                <a:effectLst/>
                <a:latin typeface="-apple-system"/>
              </a:rPr>
              <a:t>, pages136–140 (2021)</a:t>
            </a:r>
            <a:endParaRPr lang="en-US" dirty="0"/>
          </a:p>
        </p:txBody>
      </p:sp>
      <p:sp>
        <p:nvSpPr>
          <p:cNvPr id="8" name="TextBox 7">
            <a:extLst>
              <a:ext uri="{FF2B5EF4-FFF2-40B4-BE49-F238E27FC236}">
                <a16:creationId xmlns:a16="http://schemas.microsoft.com/office/drawing/2014/main" id="{B72F8BAD-9B1B-DA06-6B74-D55252A252FF}"/>
              </a:ext>
            </a:extLst>
          </p:cNvPr>
          <p:cNvSpPr txBox="1"/>
          <p:nvPr/>
        </p:nvSpPr>
        <p:spPr>
          <a:xfrm>
            <a:off x="114301" y="1715738"/>
            <a:ext cx="8899070" cy="1477328"/>
          </a:xfrm>
          <a:prstGeom prst="rect">
            <a:avLst/>
          </a:prstGeom>
          <a:solidFill>
            <a:srgbClr val="FFC000"/>
          </a:solidFill>
        </p:spPr>
        <p:txBody>
          <a:bodyPr wrap="square">
            <a:spAutoFit/>
          </a:bodyPr>
          <a:lstStyle/>
          <a:p>
            <a:r>
              <a:rPr lang="en-US" b="0" i="0" dirty="0">
                <a:solidFill>
                  <a:srgbClr val="222222"/>
                </a:solidFill>
                <a:effectLst/>
                <a:latin typeface="Harding"/>
              </a:rPr>
              <a:t>These disparities persist even after controlling for the objective severity of diseases like osteoarthritis, as graded by human physicians using medical images, raising the possibility that underserved patients’ pain stems from factors external to the knee, such as stress. </a:t>
            </a:r>
          </a:p>
          <a:p>
            <a:r>
              <a:rPr lang="en-US" b="0" i="0" dirty="0">
                <a:solidFill>
                  <a:srgbClr val="222222"/>
                </a:solidFill>
                <a:effectLst/>
                <a:latin typeface="Harding"/>
              </a:rPr>
              <a:t>Here we use a deep learning approach to measure the severity of osteoarthritis, by using knee X-rays to predict patients’ experienced pain. </a:t>
            </a:r>
            <a:endParaRPr lang="en-US" dirty="0"/>
          </a:p>
        </p:txBody>
      </p:sp>
      <p:pic>
        <p:nvPicPr>
          <p:cNvPr id="8194" name="Picture 2" descr="Studying osteoarthritis with artificial intelligence applied to magnetic resonance imaging | Nature Reviews Rheumatology">
            <a:extLst>
              <a:ext uri="{FF2B5EF4-FFF2-40B4-BE49-F238E27FC236}">
                <a16:creationId xmlns:a16="http://schemas.microsoft.com/office/drawing/2014/main" id="{890B6F91-C4EF-4F24-6259-8D166394CE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056" y="3155617"/>
            <a:ext cx="7886701" cy="320073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دانشگاه علوم پزشکی ایران - ویکی‌پدیا، دانشنامهٔ آزاد">
            <a:extLst>
              <a:ext uri="{FF2B5EF4-FFF2-40B4-BE49-F238E27FC236}">
                <a16:creationId xmlns:a16="http://schemas.microsoft.com/office/drawing/2014/main" id="{3716A07D-416F-7000-CF7F-CB946B5AA5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730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CFF17-F392-755C-FA1E-6CEF853B60F1}"/>
              </a:ext>
            </a:extLst>
          </p:cNvPr>
          <p:cNvSpPr>
            <a:spLocks noGrp="1"/>
          </p:cNvSpPr>
          <p:nvPr>
            <p:ph type="title"/>
          </p:nvPr>
        </p:nvSpPr>
        <p:spPr/>
        <p:txBody>
          <a:bodyPr>
            <a:noAutofit/>
          </a:bodyPr>
          <a:lstStyle/>
          <a:p>
            <a:r>
              <a:rPr lang="en-US" sz="3200" b="1" i="0" dirty="0">
                <a:solidFill>
                  <a:srgbClr val="00B050"/>
                </a:solidFill>
                <a:effectLst/>
                <a:latin typeface="-apple-system"/>
              </a:rPr>
              <a:t>Continuous visualization and validation of pain in critically ill patients using artificial intelligence</a:t>
            </a:r>
            <a:endParaRPr lang="en-US" sz="3200" dirty="0">
              <a:solidFill>
                <a:srgbClr val="00B050"/>
              </a:solidFill>
            </a:endParaRPr>
          </a:p>
        </p:txBody>
      </p:sp>
      <p:sp>
        <p:nvSpPr>
          <p:cNvPr id="3" name="Content Placeholder 2">
            <a:extLst>
              <a:ext uri="{FF2B5EF4-FFF2-40B4-BE49-F238E27FC236}">
                <a16:creationId xmlns:a16="http://schemas.microsoft.com/office/drawing/2014/main" id="{09ADA24F-01A7-4DC3-2D29-3BECD7DD91CC}"/>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04786E81-4EAA-BB75-F03E-AC60BFD18F71}"/>
              </a:ext>
            </a:extLst>
          </p:cNvPr>
          <p:cNvSpPr>
            <a:spLocks noGrp="1"/>
          </p:cNvSpPr>
          <p:nvPr>
            <p:ph type="sldNum" sz="quarter" idx="12"/>
          </p:nvPr>
        </p:nvSpPr>
        <p:spPr/>
        <p:txBody>
          <a:bodyPr/>
          <a:lstStyle/>
          <a:p>
            <a:fld id="{584E486E-142E-47D9-8D81-06AB5596F0EC}" type="slidenum">
              <a:rPr lang="en-US" smtClean="0"/>
              <a:t>35</a:t>
            </a:fld>
            <a:endParaRPr lang="en-US"/>
          </a:p>
        </p:txBody>
      </p:sp>
      <p:sp>
        <p:nvSpPr>
          <p:cNvPr id="6" name="TextBox 5">
            <a:extLst>
              <a:ext uri="{FF2B5EF4-FFF2-40B4-BE49-F238E27FC236}">
                <a16:creationId xmlns:a16="http://schemas.microsoft.com/office/drawing/2014/main" id="{1F93B796-55DC-B4E4-9CFE-9A426DBD854C}"/>
              </a:ext>
            </a:extLst>
          </p:cNvPr>
          <p:cNvSpPr txBox="1"/>
          <p:nvPr/>
        </p:nvSpPr>
        <p:spPr>
          <a:xfrm>
            <a:off x="285750" y="6327100"/>
            <a:ext cx="7282543" cy="369332"/>
          </a:xfrm>
          <a:prstGeom prst="rect">
            <a:avLst/>
          </a:prstGeom>
          <a:noFill/>
        </p:spPr>
        <p:txBody>
          <a:bodyPr wrap="square">
            <a:spAutoFit/>
          </a:bodyPr>
          <a:lstStyle/>
          <a:p>
            <a:r>
              <a:rPr lang="en-US" b="0" i="1" dirty="0">
                <a:solidFill>
                  <a:srgbClr val="006699"/>
                </a:solidFill>
                <a:effectLst/>
                <a:latin typeface="-apple-system"/>
                <a:hlinkClick r:id="rId2"/>
              </a:rPr>
              <a:t>Scientific Reports</a:t>
            </a:r>
            <a:r>
              <a:rPr lang="en-US" b="0" i="0" dirty="0">
                <a:solidFill>
                  <a:srgbClr val="222222"/>
                </a:solidFill>
                <a:effectLst/>
                <a:latin typeface="-apple-system"/>
              </a:rPr>
              <a:t> </a:t>
            </a:r>
            <a:r>
              <a:rPr lang="en-US" b="1" i="0" dirty="0">
                <a:solidFill>
                  <a:srgbClr val="222222"/>
                </a:solidFill>
                <a:effectLst/>
                <a:latin typeface="-apple-system"/>
              </a:rPr>
              <a:t>volume 13</a:t>
            </a:r>
            <a:r>
              <a:rPr lang="en-US" b="0" i="0" dirty="0">
                <a:solidFill>
                  <a:srgbClr val="222222"/>
                </a:solidFill>
                <a:effectLst/>
                <a:latin typeface="-apple-system"/>
              </a:rPr>
              <a:t>, Article number: 17479 (2023) </a:t>
            </a:r>
            <a:endParaRPr lang="en-US" dirty="0"/>
          </a:p>
        </p:txBody>
      </p:sp>
      <p:sp>
        <p:nvSpPr>
          <p:cNvPr id="8" name="TextBox 7">
            <a:extLst>
              <a:ext uri="{FF2B5EF4-FFF2-40B4-BE49-F238E27FC236}">
                <a16:creationId xmlns:a16="http://schemas.microsoft.com/office/drawing/2014/main" id="{D554CB4F-9111-99F5-BCF4-DACA63641577}"/>
              </a:ext>
            </a:extLst>
          </p:cNvPr>
          <p:cNvSpPr txBox="1"/>
          <p:nvPr/>
        </p:nvSpPr>
        <p:spPr>
          <a:xfrm>
            <a:off x="628651" y="1840826"/>
            <a:ext cx="3551464" cy="3416320"/>
          </a:xfrm>
          <a:prstGeom prst="rect">
            <a:avLst/>
          </a:prstGeom>
          <a:solidFill>
            <a:srgbClr val="66CCFF"/>
          </a:solidFill>
        </p:spPr>
        <p:txBody>
          <a:bodyPr wrap="square">
            <a:spAutoFit/>
          </a:bodyPr>
          <a:lstStyle/>
          <a:p>
            <a:r>
              <a:rPr lang="en-US" b="0" i="0" dirty="0">
                <a:solidFill>
                  <a:srgbClr val="222222"/>
                </a:solidFill>
                <a:effectLst/>
                <a:latin typeface="-apple-system"/>
              </a:rPr>
              <a:t>The study included adult patients in intensive care who underwent multiple pain-related assessments. We employed a random forest model, utilizing arterial pressure, heart rate, respiratory rate, gender, age, and Richmond Agitation–Sedation Scale score as explanatory variables. Pain was measured as the probability of CPOT scores of ≥ 3, and subsequently adjusted based on each patient's baseline.</a:t>
            </a:r>
            <a:endParaRPr lang="en-US" dirty="0"/>
          </a:p>
        </p:txBody>
      </p:sp>
      <p:pic>
        <p:nvPicPr>
          <p:cNvPr id="9218" name="Picture 2" descr="figure 1">
            <a:extLst>
              <a:ext uri="{FF2B5EF4-FFF2-40B4-BE49-F238E27FC236}">
                <a16:creationId xmlns:a16="http://schemas.microsoft.com/office/drawing/2014/main" id="{7D216557-34F8-380F-EB92-06FD5698D8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4295" y="1646237"/>
            <a:ext cx="4571927" cy="435133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دانشگاه علوم پزشکی ایران - ویکی‌پدیا، دانشنامهٔ آزاد">
            <a:extLst>
              <a:ext uri="{FF2B5EF4-FFF2-40B4-BE49-F238E27FC236}">
                <a16:creationId xmlns:a16="http://schemas.microsoft.com/office/drawing/2014/main" id="{E055C322-DCE7-2CEB-6F4A-857286C334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89030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CF73A-B63C-3E26-0575-994623E83436}"/>
              </a:ext>
            </a:extLst>
          </p:cNvPr>
          <p:cNvSpPr>
            <a:spLocks noGrp="1"/>
          </p:cNvSpPr>
          <p:nvPr>
            <p:ph type="title"/>
          </p:nvPr>
        </p:nvSpPr>
        <p:spPr/>
        <p:txBody>
          <a:bodyPr/>
          <a:lstStyle/>
          <a:p>
            <a:r>
              <a:rPr lang="en-US" b="0" i="0" dirty="0">
                <a:solidFill>
                  <a:srgbClr val="00B050"/>
                </a:solidFill>
                <a:effectLst/>
                <a:latin typeface="Open Sans" panose="020B0606030504020204" pitchFamily="34" charset="0"/>
              </a:rPr>
              <a:t>Automatic pain assessment in a cancer patient.</a:t>
            </a:r>
            <a:endParaRPr lang="en-US" dirty="0">
              <a:solidFill>
                <a:srgbClr val="00B050"/>
              </a:solidFill>
            </a:endParaRPr>
          </a:p>
        </p:txBody>
      </p:sp>
      <p:sp>
        <p:nvSpPr>
          <p:cNvPr id="3" name="Content Placeholder 2">
            <a:extLst>
              <a:ext uri="{FF2B5EF4-FFF2-40B4-BE49-F238E27FC236}">
                <a16:creationId xmlns:a16="http://schemas.microsoft.com/office/drawing/2014/main" id="{1F770B8E-2D1E-024C-8603-45B2B85459C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A7FFCE4-A72B-D52B-B55B-4688085D34A1}"/>
              </a:ext>
            </a:extLst>
          </p:cNvPr>
          <p:cNvSpPr>
            <a:spLocks noGrp="1"/>
          </p:cNvSpPr>
          <p:nvPr>
            <p:ph type="sldNum" sz="quarter" idx="12"/>
          </p:nvPr>
        </p:nvSpPr>
        <p:spPr/>
        <p:txBody>
          <a:bodyPr/>
          <a:lstStyle/>
          <a:p>
            <a:fld id="{584E486E-142E-47D9-8D81-06AB5596F0EC}" type="slidenum">
              <a:rPr lang="en-US" smtClean="0"/>
              <a:t>36</a:t>
            </a:fld>
            <a:endParaRPr lang="en-US"/>
          </a:p>
        </p:txBody>
      </p:sp>
      <p:pic>
        <p:nvPicPr>
          <p:cNvPr id="10242" name="Picture 2" descr="Details are in the caption following the image">
            <a:extLst>
              <a:ext uri="{FF2B5EF4-FFF2-40B4-BE49-F238E27FC236}">
                <a16:creationId xmlns:a16="http://schemas.microsoft.com/office/drawing/2014/main" id="{7FE2267B-8826-F968-A9A7-D229A1A588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 y="1837478"/>
            <a:ext cx="3700236" cy="412053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Details are in the caption following the image">
            <a:extLst>
              <a:ext uri="{FF2B5EF4-FFF2-40B4-BE49-F238E27FC236}">
                <a16:creationId xmlns:a16="http://schemas.microsoft.com/office/drawing/2014/main" id="{513491BC-60EF-518C-E9C9-845303F403CE}"/>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46" name="Picture 6" descr="Details are in the caption following the image">
            <a:extLst>
              <a:ext uri="{FF2B5EF4-FFF2-40B4-BE49-F238E27FC236}">
                <a16:creationId xmlns:a16="http://schemas.microsoft.com/office/drawing/2014/main" id="{9E59BE2A-9E81-D05B-1F94-33E02004FE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5114" y="1870077"/>
            <a:ext cx="3700236" cy="41205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دانشگاه علوم پزشکی ایران - ویکی‌پدیا، دانشنامهٔ آزاد">
            <a:extLst>
              <a:ext uri="{FF2B5EF4-FFF2-40B4-BE49-F238E27FC236}">
                <a16:creationId xmlns:a16="http://schemas.microsoft.com/office/drawing/2014/main" id="{5C9BC490-2E56-952F-7D71-6F40CFAF91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1758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227FC-EBF7-FEE0-BC3A-AE7F6EB01085}"/>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EBE08B84-13B5-2AA1-E7E1-831F425319BA}"/>
              </a:ext>
            </a:extLst>
          </p:cNvPr>
          <p:cNvSpPr>
            <a:spLocks noGrp="1"/>
          </p:cNvSpPr>
          <p:nvPr>
            <p:ph type="sldNum" sz="quarter" idx="12"/>
          </p:nvPr>
        </p:nvSpPr>
        <p:spPr/>
        <p:txBody>
          <a:bodyPr/>
          <a:lstStyle/>
          <a:p>
            <a:fld id="{584E486E-142E-47D9-8D81-06AB5596F0EC}" type="slidenum">
              <a:rPr lang="en-US" smtClean="0"/>
              <a:t>37</a:t>
            </a:fld>
            <a:endParaRPr lang="en-US"/>
          </a:p>
        </p:txBody>
      </p:sp>
      <p:pic>
        <p:nvPicPr>
          <p:cNvPr id="11266" name="Picture 2" descr="Details are in the caption following the image">
            <a:extLst>
              <a:ext uri="{FF2B5EF4-FFF2-40B4-BE49-F238E27FC236}">
                <a16:creationId xmlns:a16="http://schemas.microsoft.com/office/drawing/2014/main" id="{2FD8D145-C1A9-1201-D8A8-5408D42794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893" y="2096351"/>
            <a:ext cx="6350000" cy="39751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6DC318A-0C3F-8D90-EF7A-5DC72A5070E7}"/>
              </a:ext>
            </a:extLst>
          </p:cNvPr>
          <p:cNvSpPr txBox="1"/>
          <p:nvPr/>
        </p:nvSpPr>
        <p:spPr>
          <a:xfrm>
            <a:off x="628650" y="630574"/>
            <a:ext cx="7886699" cy="1200329"/>
          </a:xfrm>
          <a:prstGeom prst="rect">
            <a:avLst/>
          </a:prstGeom>
          <a:solidFill>
            <a:srgbClr val="92D050"/>
          </a:solidFill>
        </p:spPr>
        <p:txBody>
          <a:bodyPr wrap="square">
            <a:spAutoFit/>
          </a:bodyPr>
          <a:lstStyle/>
          <a:p>
            <a:r>
              <a:rPr lang="en-US" b="0" i="0" dirty="0">
                <a:solidFill>
                  <a:srgbClr val="1C1D1E"/>
                </a:solidFill>
                <a:effectLst/>
                <a:latin typeface="Open Sans" panose="020B0606030504020204" pitchFamily="34" charset="0"/>
              </a:rPr>
              <a:t>The ELAN tool (version 6.3) is implemented to combine and analyze frame-by-frame facial expressions (pain/no-pain) and language analysis including textual phonetic and prosodic analysis, sentimental analysis (e.g., neutral and disgust), and arousal. </a:t>
            </a:r>
            <a:endParaRPr lang="en-US" dirty="0"/>
          </a:p>
        </p:txBody>
      </p:sp>
      <p:sp>
        <p:nvSpPr>
          <p:cNvPr id="9" name="Content Placeholder 8">
            <a:extLst>
              <a:ext uri="{FF2B5EF4-FFF2-40B4-BE49-F238E27FC236}">
                <a16:creationId xmlns:a16="http://schemas.microsoft.com/office/drawing/2014/main" id="{FA16C8AF-B7A8-9231-1CFC-797E7BBAC5E5}"/>
              </a:ext>
            </a:extLst>
          </p:cNvPr>
          <p:cNvSpPr>
            <a:spLocks noGrp="1"/>
          </p:cNvSpPr>
          <p:nvPr>
            <p:ph idx="1"/>
          </p:nvPr>
        </p:nvSpPr>
        <p:spPr/>
        <p:txBody>
          <a:bodyPr/>
          <a:lstStyle/>
          <a:p>
            <a:endParaRPr lang="en-US"/>
          </a:p>
        </p:txBody>
      </p:sp>
      <p:sp>
        <p:nvSpPr>
          <p:cNvPr id="11" name="TextBox 10">
            <a:extLst>
              <a:ext uri="{FF2B5EF4-FFF2-40B4-BE49-F238E27FC236}">
                <a16:creationId xmlns:a16="http://schemas.microsoft.com/office/drawing/2014/main" id="{CC9034FF-82E5-EC3B-8D16-7C927CB34A87}"/>
              </a:ext>
            </a:extLst>
          </p:cNvPr>
          <p:cNvSpPr txBox="1"/>
          <p:nvPr/>
        </p:nvSpPr>
        <p:spPr>
          <a:xfrm>
            <a:off x="628650" y="2663389"/>
            <a:ext cx="2130879" cy="1477328"/>
          </a:xfrm>
          <a:prstGeom prst="rect">
            <a:avLst/>
          </a:prstGeom>
          <a:solidFill>
            <a:srgbClr val="FFC000"/>
          </a:solidFill>
        </p:spPr>
        <p:txBody>
          <a:bodyPr wrap="square">
            <a:spAutoFit/>
          </a:bodyPr>
          <a:lstStyle/>
          <a:p>
            <a:r>
              <a:rPr lang="en-US" b="0" i="0" dirty="0">
                <a:solidFill>
                  <a:srgbClr val="000000"/>
                </a:solidFill>
                <a:effectLst/>
                <a:latin typeface="Open Sans" panose="020B0606030504020204" pitchFamily="34" charset="0"/>
              </a:rPr>
              <a:t>Facial expressions</a:t>
            </a:r>
          </a:p>
          <a:p>
            <a:r>
              <a:rPr lang="en-US" b="0" i="0" dirty="0">
                <a:solidFill>
                  <a:srgbClr val="000000"/>
                </a:solidFill>
                <a:effectLst/>
                <a:latin typeface="Open Sans" panose="020B0606030504020204" pitchFamily="34" charset="0"/>
              </a:rPr>
              <a:t>Language analysis</a:t>
            </a:r>
            <a:endParaRPr lang="en-US" dirty="0">
              <a:solidFill>
                <a:srgbClr val="000000"/>
              </a:solidFill>
              <a:latin typeface="Open Sans" panose="020B0606030504020204" pitchFamily="34" charset="0"/>
            </a:endParaRPr>
          </a:p>
          <a:p>
            <a:r>
              <a:rPr lang="en-US" b="0" i="0" dirty="0">
                <a:solidFill>
                  <a:srgbClr val="000000"/>
                </a:solidFill>
                <a:effectLst/>
                <a:latin typeface="Open Sans" panose="020B0606030504020204" pitchFamily="34" charset="0"/>
              </a:rPr>
              <a:t>Body posture</a:t>
            </a:r>
          </a:p>
          <a:p>
            <a:r>
              <a:rPr lang="en-US" b="0" i="0" dirty="0">
                <a:solidFill>
                  <a:srgbClr val="000000"/>
                </a:solidFill>
                <a:effectLst/>
                <a:latin typeface="Open Sans" panose="020B0606030504020204" pitchFamily="34" charset="0"/>
              </a:rPr>
              <a:t>Respiratory features</a:t>
            </a:r>
            <a:endParaRPr lang="en-US" dirty="0"/>
          </a:p>
        </p:txBody>
      </p:sp>
      <p:pic>
        <p:nvPicPr>
          <p:cNvPr id="12" name="Picture 11" descr="دانشگاه علوم پزشکی ایران - ویکی‌پدیا، دانشنامهٔ آزاد">
            <a:extLst>
              <a:ext uri="{FF2B5EF4-FFF2-40B4-BE49-F238E27FC236}">
                <a16:creationId xmlns:a16="http://schemas.microsoft.com/office/drawing/2014/main" id="{FBC1821A-994B-074B-80DF-CC70C01B03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99844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C5C4D-576E-F3B7-005B-8B0B510B2129}"/>
              </a:ext>
            </a:extLst>
          </p:cNvPr>
          <p:cNvSpPr>
            <a:spLocks noGrp="1"/>
          </p:cNvSpPr>
          <p:nvPr>
            <p:ph type="title"/>
          </p:nvPr>
        </p:nvSpPr>
        <p:spPr/>
        <p:txBody>
          <a:bodyPr>
            <a:noAutofit/>
          </a:bodyPr>
          <a:lstStyle/>
          <a:p>
            <a:r>
              <a:rPr lang="en-US" sz="3200" b="1" i="0" dirty="0">
                <a:solidFill>
                  <a:srgbClr val="00B050"/>
                </a:solidFill>
                <a:effectLst/>
                <a:latin typeface="-apple-system"/>
              </a:rPr>
              <a:t>Brain imaging signatures of neuropathic facial pain derived by artificial intelligence</a:t>
            </a:r>
            <a:br>
              <a:rPr lang="en-US" sz="3200" b="1" i="0" dirty="0">
                <a:solidFill>
                  <a:srgbClr val="00B050"/>
                </a:solidFill>
                <a:effectLst/>
                <a:latin typeface="-apple-system"/>
              </a:rPr>
            </a:br>
            <a:endParaRPr lang="en-US" sz="3200" dirty="0">
              <a:solidFill>
                <a:srgbClr val="00B050"/>
              </a:solidFill>
            </a:endParaRPr>
          </a:p>
        </p:txBody>
      </p:sp>
      <p:sp>
        <p:nvSpPr>
          <p:cNvPr id="3" name="Content Placeholder 2">
            <a:extLst>
              <a:ext uri="{FF2B5EF4-FFF2-40B4-BE49-F238E27FC236}">
                <a16:creationId xmlns:a16="http://schemas.microsoft.com/office/drawing/2014/main" id="{90B82044-9312-CCC8-51ED-7C9160E07D30}"/>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DE69866-3637-A512-9EEC-F198FF49B9EA}"/>
              </a:ext>
            </a:extLst>
          </p:cNvPr>
          <p:cNvSpPr>
            <a:spLocks noGrp="1"/>
          </p:cNvSpPr>
          <p:nvPr>
            <p:ph type="sldNum" sz="quarter" idx="12"/>
          </p:nvPr>
        </p:nvSpPr>
        <p:spPr/>
        <p:txBody>
          <a:bodyPr/>
          <a:lstStyle/>
          <a:p>
            <a:fld id="{584E486E-142E-47D9-8D81-06AB5596F0EC}" type="slidenum">
              <a:rPr lang="en-US" smtClean="0"/>
              <a:t>38</a:t>
            </a:fld>
            <a:endParaRPr lang="en-US"/>
          </a:p>
        </p:txBody>
      </p:sp>
      <p:sp>
        <p:nvSpPr>
          <p:cNvPr id="6" name="TextBox 5">
            <a:extLst>
              <a:ext uri="{FF2B5EF4-FFF2-40B4-BE49-F238E27FC236}">
                <a16:creationId xmlns:a16="http://schemas.microsoft.com/office/drawing/2014/main" id="{E729575E-395C-B0BA-1058-F11532BB92C6}"/>
              </a:ext>
            </a:extLst>
          </p:cNvPr>
          <p:cNvSpPr txBox="1"/>
          <p:nvPr/>
        </p:nvSpPr>
        <p:spPr>
          <a:xfrm>
            <a:off x="204107" y="6314979"/>
            <a:ext cx="7282543" cy="369332"/>
          </a:xfrm>
          <a:prstGeom prst="rect">
            <a:avLst/>
          </a:prstGeom>
          <a:noFill/>
        </p:spPr>
        <p:txBody>
          <a:bodyPr wrap="square">
            <a:spAutoFit/>
          </a:bodyPr>
          <a:lstStyle/>
          <a:p>
            <a:r>
              <a:rPr lang="en-US" b="0" i="1" dirty="0">
                <a:solidFill>
                  <a:srgbClr val="006699"/>
                </a:solidFill>
                <a:effectLst/>
                <a:latin typeface="-apple-system"/>
                <a:hlinkClick r:id="rId3"/>
              </a:rPr>
              <a:t>Scientific Reports</a:t>
            </a:r>
            <a:r>
              <a:rPr lang="en-US" b="0" i="0" dirty="0">
                <a:solidFill>
                  <a:srgbClr val="222222"/>
                </a:solidFill>
                <a:effectLst/>
                <a:latin typeface="-apple-system"/>
              </a:rPr>
              <a:t> </a:t>
            </a:r>
            <a:r>
              <a:rPr lang="en-US" b="1" i="0" dirty="0">
                <a:solidFill>
                  <a:srgbClr val="222222"/>
                </a:solidFill>
                <a:effectLst/>
                <a:latin typeface="-apple-system"/>
              </a:rPr>
              <a:t>volume 13</a:t>
            </a:r>
            <a:r>
              <a:rPr lang="en-US" b="0" i="0" dirty="0">
                <a:solidFill>
                  <a:srgbClr val="222222"/>
                </a:solidFill>
                <a:effectLst/>
                <a:latin typeface="-apple-system"/>
              </a:rPr>
              <a:t>, Article number: 10699 (2023</a:t>
            </a:r>
            <a:endParaRPr lang="en-US" dirty="0"/>
          </a:p>
        </p:txBody>
      </p:sp>
      <p:sp>
        <p:nvSpPr>
          <p:cNvPr id="8" name="TextBox 7">
            <a:extLst>
              <a:ext uri="{FF2B5EF4-FFF2-40B4-BE49-F238E27FC236}">
                <a16:creationId xmlns:a16="http://schemas.microsoft.com/office/drawing/2014/main" id="{9586C461-8DDC-E45E-A20F-A1CEF00577D4}"/>
              </a:ext>
            </a:extLst>
          </p:cNvPr>
          <p:cNvSpPr txBox="1"/>
          <p:nvPr/>
        </p:nvSpPr>
        <p:spPr>
          <a:xfrm>
            <a:off x="204106" y="1318736"/>
            <a:ext cx="8939893" cy="923330"/>
          </a:xfrm>
          <a:prstGeom prst="rect">
            <a:avLst/>
          </a:prstGeom>
          <a:solidFill>
            <a:srgbClr val="92D050"/>
          </a:solidFill>
        </p:spPr>
        <p:txBody>
          <a:bodyPr wrap="square">
            <a:spAutoFit/>
          </a:bodyPr>
          <a:lstStyle/>
          <a:p>
            <a:r>
              <a:rPr lang="en-US" b="0" i="0" dirty="0">
                <a:solidFill>
                  <a:srgbClr val="222222"/>
                </a:solidFill>
                <a:effectLst/>
                <a:latin typeface="-apple-system"/>
              </a:rPr>
              <a:t>Visualization of the important MR imaging classification predictors identified by AI models, arranged according to the classification task and side of pain (ipsilateral versus contralateral to pain side). </a:t>
            </a:r>
            <a:endParaRPr lang="en-US" dirty="0"/>
          </a:p>
        </p:txBody>
      </p:sp>
      <p:pic>
        <p:nvPicPr>
          <p:cNvPr id="9" name="Picture 2" descr="figure 3">
            <a:extLst>
              <a:ext uri="{FF2B5EF4-FFF2-40B4-BE49-F238E27FC236}">
                <a16:creationId xmlns:a16="http://schemas.microsoft.com/office/drawing/2014/main" id="{F9DD37FD-918E-F70D-E5A3-E089ADED73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7846" y="2063071"/>
            <a:ext cx="6684736" cy="413770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دانشگاه علوم پزشکی ایران - ویکی‌پدیا، دانشنامهٔ آزاد">
            <a:extLst>
              <a:ext uri="{FF2B5EF4-FFF2-40B4-BE49-F238E27FC236}">
                <a16:creationId xmlns:a16="http://schemas.microsoft.com/office/drawing/2014/main" id="{1110212D-BBCF-E27F-18BF-CBC887A7C2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85674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B5493-C897-4DA0-0625-9A94ADB1BC3F}"/>
              </a:ext>
            </a:extLst>
          </p:cNvPr>
          <p:cNvSpPr>
            <a:spLocks noGrp="1"/>
          </p:cNvSpPr>
          <p:nvPr>
            <p:ph type="title"/>
          </p:nvPr>
        </p:nvSpPr>
        <p:spPr/>
        <p:txBody>
          <a:bodyPr>
            <a:noAutofit/>
          </a:bodyPr>
          <a:lstStyle/>
          <a:p>
            <a:r>
              <a:rPr lang="en-US" sz="3200" b="0" i="0" dirty="0">
                <a:solidFill>
                  <a:srgbClr val="00B050"/>
                </a:solidFill>
                <a:effectLst/>
                <a:latin typeface="Open Sans" panose="020B0606030504020204" pitchFamily="34" charset="0"/>
              </a:rPr>
              <a:t>Artificial intelligence-enabled remote patient monitoring architectures</a:t>
            </a:r>
            <a:endParaRPr lang="en-US" sz="3200" dirty="0">
              <a:solidFill>
                <a:srgbClr val="00B050"/>
              </a:solidFill>
            </a:endParaRPr>
          </a:p>
        </p:txBody>
      </p:sp>
      <p:pic>
        <p:nvPicPr>
          <p:cNvPr id="7" name="Content Placeholder 6">
            <a:extLst>
              <a:ext uri="{FF2B5EF4-FFF2-40B4-BE49-F238E27FC236}">
                <a16:creationId xmlns:a16="http://schemas.microsoft.com/office/drawing/2014/main" id="{AA108070-DA56-D05B-45E7-C82012A26ED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43240" y="1825625"/>
            <a:ext cx="6057520" cy="4351338"/>
          </a:xfrm>
        </p:spPr>
      </p:pic>
      <p:sp>
        <p:nvSpPr>
          <p:cNvPr id="4" name="Slide Number Placeholder 3">
            <a:extLst>
              <a:ext uri="{FF2B5EF4-FFF2-40B4-BE49-F238E27FC236}">
                <a16:creationId xmlns:a16="http://schemas.microsoft.com/office/drawing/2014/main" id="{BF335380-6531-10B8-1161-44BDB493E12B}"/>
              </a:ext>
            </a:extLst>
          </p:cNvPr>
          <p:cNvSpPr>
            <a:spLocks noGrp="1"/>
          </p:cNvSpPr>
          <p:nvPr>
            <p:ph type="sldNum" sz="quarter" idx="12"/>
          </p:nvPr>
        </p:nvSpPr>
        <p:spPr/>
        <p:txBody>
          <a:bodyPr/>
          <a:lstStyle/>
          <a:p>
            <a:fld id="{584E486E-142E-47D9-8D81-06AB5596F0EC}" type="slidenum">
              <a:rPr lang="en-US" smtClean="0"/>
              <a:t>39</a:t>
            </a:fld>
            <a:endParaRPr lang="en-US"/>
          </a:p>
        </p:txBody>
      </p:sp>
      <p:sp>
        <p:nvSpPr>
          <p:cNvPr id="5" name="AutoShape 2" descr="Description unavailable">
            <a:extLst>
              <a:ext uri="{FF2B5EF4-FFF2-40B4-BE49-F238E27FC236}">
                <a16:creationId xmlns:a16="http://schemas.microsoft.com/office/drawing/2014/main" id="{F3615127-A9C5-A1CD-698E-AAD8E63D79A9}"/>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descr="دانشگاه علوم پزشکی ایران - ویکی‌پدیا، دانشنامهٔ آزاد">
            <a:extLst>
              <a:ext uri="{FF2B5EF4-FFF2-40B4-BE49-F238E27FC236}">
                <a16:creationId xmlns:a16="http://schemas.microsoft.com/office/drawing/2014/main" id="{12C9B603-B6A0-7847-7FF1-8182B924B4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8441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709EF-5774-F78F-9379-F38CFB010666}"/>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3030376A-4CE6-BE0D-1282-673E52BCA448}"/>
              </a:ext>
            </a:extLst>
          </p:cNvPr>
          <p:cNvSpPr>
            <a:spLocks noGrp="1"/>
          </p:cNvSpPr>
          <p:nvPr>
            <p:ph type="sldNum" sz="quarter" idx="12"/>
          </p:nvPr>
        </p:nvSpPr>
        <p:spPr/>
        <p:txBody>
          <a:bodyPr/>
          <a:lstStyle/>
          <a:p>
            <a:fld id="{981FD8A1-4EAD-4958-942E-74DBB577C017}" type="slidenum">
              <a:rPr lang="en-US" smtClean="0"/>
              <a:t>4</a:t>
            </a:fld>
            <a:endParaRPr lang="en-US"/>
          </a:p>
        </p:txBody>
      </p:sp>
      <p:sp>
        <p:nvSpPr>
          <p:cNvPr id="6" name="Collate 5">
            <a:extLst>
              <a:ext uri="{FF2B5EF4-FFF2-40B4-BE49-F238E27FC236}">
                <a16:creationId xmlns:a16="http://schemas.microsoft.com/office/drawing/2014/main" id="{EDB83D30-6B2C-643C-ED33-66F47E1C3918}"/>
              </a:ext>
            </a:extLst>
          </p:cNvPr>
          <p:cNvSpPr/>
          <p:nvPr/>
        </p:nvSpPr>
        <p:spPr>
          <a:xfrm rot="20126373">
            <a:off x="1187313" y="2985233"/>
            <a:ext cx="1828800" cy="3086209"/>
          </a:xfrm>
          <a:prstGeom prst="flowChartCol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dirty="0">
              <a:solidFill>
                <a:schemeClr val="tx1"/>
              </a:solidFill>
            </a:endParaRPr>
          </a:p>
        </p:txBody>
      </p:sp>
      <p:sp>
        <p:nvSpPr>
          <p:cNvPr id="7" name="Collate 6">
            <a:extLst>
              <a:ext uri="{FF2B5EF4-FFF2-40B4-BE49-F238E27FC236}">
                <a16:creationId xmlns:a16="http://schemas.microsoft.com/office/drawing/2014/main" id="{0F344C32-BE29-76E1-9188-B0E1DC0221AE}"/>
              </a:ext>
            </a:extLst>
          </p:cNvPr>
          <p:cNvSpPr/>
          <p:nvPr/>
        </p:nvSpPr>
        <p:spPr>
          <a:xfrm rot="20126373">
            <a:off x="2889543" y="2223232"/>
            <a:ext cx="1828800" cy="3086209"/>
          </a:xfrm>
          <a:prstGeom prst="flowChartCollat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ollate 7">
            <a:extLst>
              <a:ext uri="{FF2B5EF4-FFF2-40B4-BE49-F238E27FC236}">
                <a16:creationId xmlns:a16="http://schemas.microsoft.com/office/drawing/2014/main" id="{AB27616F-F946-118D-2F6D-682567D2482A}"/>
              </a:ext>
            </a:extLst>
          </p:cNvPr>
          <p:cNvSpPr/>
          <p:nvPr/>
        </p:nvSpPr>
        <p:spPr>
          <a:xfrm rot="20126373">
            <a:off x="4524212" y="1463816"/>
            <a:ext cx="1828800" cy="3086209"/>
          </a:xfrm>
          <a:prstGeom prst="flowChartCollat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schemeClr val="tx1"/>
              </a:solidFill>
            </a:endParaRPr>
          </a:p>
        </p:txBody>
      </p:sp>
      <p:sp>
        <p:nvSpPr>
          <p:cNvPr id="9" name="Collate 8">
            <a:extLst>
              <a:ext uri="{FF2B5EF4-FFF2-40B4-BE49-F238E27FC236}">
                <a16:creationId xmlns:a16="http://schemas.microsoft.com/office/drawing/2014/main" id="{8848B342-E190-06B9-7970-E1FDA55A2B70}"/>
              </a:ext>
            </a:extLst>
          </p:cNvPr>
          <p:cNvSpPr/>
          <p:nvPr/>
        </p:nvSpPr>
        <p:spPr>
          <a:xfrm rot="20126373">
            <a:off x="6188587" y="704400"/>
            <a:ext cx="1828800" cy="3086209"/>
          </a:xfrm>
          <a:prstGeom prst="flowChartCollat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Collate 9">
            <a:extLst>
              <a:ext uri="{FF2B5EF4-FFF2-40B4-BE49-F238E27FC236}">
                <a16:creationId xmlns:a16="http://schemas.microsoft.com/office/drawing/2014/main" id="{5C68F02A-77D9-5E5F-A96C-EF56D6F1E9ED}"/>
              </a:ext>
            </a:extLst>
          </p:cNvPr>
          <p:cNvSpPr/>
          <p:nvPr/>
        </p:nvSpPr>
        <p:spPr>
          <a:xfrm rot="20126373">
            <a:off x="1586721" y="-577191"/>
            <a:ext cx="1828800" cy="3086209"/>
          </a:xfrm>
          <a:prstGeom prst="flowChartCollate">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1"/>
              </a:solidFill>
            </a:endParaRPr>
          </a:p>
        </p:txBody>
      </p:sp>
      <p:sp>
        <p:nvSpPr>
          <p:cNvPr id="11" name="Collate 10">
            <a:extLst>
              <a:ext uri="{FF2B5EF4-FFF2-40B4-BE49-F238E27FC236}">
                <a16:creationId xmlns:a16="http://schemas.microsoft.com/office/drawing/2014/main" id="{04B362CA-B212-5EC2-B4B6-996C6D4C7C8E}"/>
              </a:ext>
            </a:extLst>
          </p:cNvPr>
          <p:cNvSpPr/>
          <p:nvPr/>
        </p:nvSpPr>
        <p:spPr>
          <a:xfrm rot="20126373">
            <a:off x="5873527" y="4226503"/>
            <a:ext cx="1828800" cy="3086209"/>
          </a:xfrm>
          <a:prstGeom prst="flowChartCollat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TextBox 11">
            <a:extLst>
              <a:ext uri="{FF2B5EF4-FFF2-40B4-BE49-F238E27FC236}">
                <a16:creationId xmlns:a16="http://schemas.microsoft.com/office/drawing/2014/main" id="{0914A9EA-C417-E82C-529D-39D6415E6A3E}"/>
              </a:ext>
            </a:extLst>
          </p:cNvPr>
          <p:cNvSpPr txBox="1"/>
          <p:nvPr/>
        </p:nvSpPr>
        <p:spPr>
          <a:xfrm rot="19962764">
            <a:off x="3812100" y="2970725"/>
            <a:ext cx="1415326" cy="707886"/>
          </a:xfrm>
          <a:prstGeom prst="rect">
            <a:avLst/>
          </a:prstGeom>
          <a:noFill/>
        </p:spPr>
        <p:txBody>
          <a:bodyPr wrap="square" rtlCol="0">
            <a:spAutoFit/>
          </a:bodyPr>
          <a:lstStyle/>
          <a:p>
            <a:pPr lvl="0" algn="ctr"/>
            <a:r>
              <a:rPr lang="en-US" sz="2000" b="1" dirty="0"/>
              <a:t>Swarm Intelligence</a:t>
            </a:r>
          </a:p>
        </p:txBody>
      </p:sp>
      <p:sp>
        <p:nvSpPr>
          <p:cNvPr id="13" name="TextBox 12">
            <a:extLst>
              <a:ext uri="{FF2B5EF4-FFF2-40B4-BE49-F238E27FC236}">
                <a16:creationId xmlns:a16="http://schemas.microsoft.com/office/drawing/2014/main" id="{012FA974-75E5-7DA3-ADCB-53BA18633809}"/>
              </a:ext>
            </a:extLst>
          </p:cNvPr>
          <p:cNvSpPr txBox="1"/>
          <p:nvPr/>
        </p:nvSpPr>
        <p:spPr>
          <a:xfrm rot="19962764">
            <a:off x="1153461" y="3151199"/>
            <a:ext cx="1415326" cy="1015663"/>
          </a:xfrm>
          <a:prstGeom prst="rect">
            <a:avLst/>
          </a:prstGeom>
          <a:noFill/>
        </p:spPr>
        <p:txBody>
          <a:bodyPr wrap="square" rtlCol="0">
            <a:spAutoFit/>
          </a:bodyPr>
          <a:lstStyle/>
          <a:p>
            <a:r>
              <a:rPr lang="en-US" sz="2000" b="1" dirty="0"/>
              <a:t>Machine Learning</a:t>
            </a:r>
          </a:p>
          <a:p>
            <a:endParaRPr lang="en-US" sz="2000" b="1" dirty="0"/>
          </a:p>
        </p:txBody>
      </p:sp>
      <p:sp>
        <p:nvSpPr>
          <p:cNvPr id="14" name="TextBox 13">
            <a:extLst>
              <a:ext uri="{FF2B5EF4-FFF2-40B4-BE49-F238E27FC236}">
                <a16:creationId xmlns:a16="http://schemas.microsoft.com/office/drawing/2014/main" id="{38AD0134-B311-6507-9D63-69F7A98B948D}"/>
              </a:ext>
            </a:extLst>
          </p:cNvPr>
          <p:cNvSpPr txBox="1"/>
          <p:nvPr/>
        </p:nvSpPr>
        <p:spPr>
          <a:xfrm rot="19962764">
            <a:off x="2613672" y="2229950"/>
            <a:ext cx="1415326" cy="1015663"/>
          </a:xfrm>
          <a:prstGeom prst="rect">
            <a:avLst/>
          </a:prstGeom>
          <a:noFill/>
        </p:spPr>
        <p:txBody>
          <a:bodyPr wrap="square" rtlCol="0">
            <a:spAutoFit/>
          </a:bodyPr>
          <a:lstStyle/>
          <a:p>
            <a:pPr lvl="0" algn="ctr"/>
            <a:r>
              <a:rPr lang="en-US" sz="2000" dirty="0">
                <a:solidFill>
                  <a:schemeClr val="bg1"/>
                </a:solidFill>
              </a:rPr>
              <a:t>Deep Neural Network</a:t>
            </a:r>
          </a:p>
        </p:txBody>
      </p:sp>
      <p:sp>
        <p:nvSpPr>
          <p:cNvPr id="15" name="TextBox 14">
            <a:extLst>
              <a:ext uri="{FF2B5EF4-FFF2-40B4-BE49-F238E27FC236}">
                <a16:creationId xmlns:a16="http://schemas.microsoft.com/office/drawing/2014/main" id="{0C95A33E-3A1D-C0F0-5971-EF38D028539A}"/>
              </a:ext>
            </a:extLst>
          </p:cNvPr>
          <p:cNvSpPr txBox="1"/>
          <p:nvPr/>
        </p:nvSpPr>
        <p:spPr>
          <a:xfrm rot="19962764">
            <a:off x="4376681" y="1716453"/>
            <a:ext cx="1415326" cy="707886"/>
          </a:xfrm>
          <a:prstGeom prst="rect">
            <a:avLst/>
          </a:prstGeom>
          <a:noFill/>
        </p:spPr>
        <p:txBody>
          <a:bodyPr wrap="square" rtlCol="0">
            <a:spAutoFit/>
          </a:bodyPr>
          <a:lstStyle/>
          <a:p>
            <a:pPr lvl="0" algn="ctr"/>
            <a:r>
              <a:rPr lang="en-US" sz="2000" b="1" dirty="0"/>
              <a:t>Generative AI</a:t>
            </a:r>
          </a:p>
        </p:txBody>
      </p:sp>
      <p:sp>
        <p:nvSpPr>
          <p:cNvPr id="16" name="TextBox 15">
            <a:extLst>
              <a:ext uri="{FF2B5EF4-FFF2-40B4-BE49-F238E27FC236}">
                <a16:creationId xmlns:a16="http://schemas.microsoft.com/office/drawing/2014/main" id="{9356E5C8-1E27-AD74-E8E4-C6C922700C4A}"/>
              </a:ext>
            </a:extLst>
          </p:cNvPr>
          <p:cNvSpPr txBox="1"/>
          <p:nvPr/>
        </p:nvSpPr>
        <p:spPr>
          <a:xfrm rot="19962764">
            <a:off x="2348002" y="3755398"/>
            <a:ext cx="1415326" cy="1015663"/>
          </a:xfrm>
          <a:prstGeom prst="rect">
            <a:avLst/>
          </a:prstGeom>
          <a:noFill/>
        </p:spPr>
        <p:txBody>
          <a:bodyPr wrap="square" rtlCol="0">
            <a:spAutoFit/>
          </a:bodyPr>
          <a:lstStyle/>
          <a:p>
            <a:pPr lvl="0" algn="ctr"/>
            <a:r>
              <a:rPr lang="en-US" sz="2000" b="1" dirty="0"/>
              <a:t>Fuzzy system and control</a:t>
            </a:r>
          </a:p>
        </p:txBody>
      </p:sp>
      <p:sp>
        <p:nvSpPr>
          <p:cNvPr id="17" name="TextBox 16">
            <a:extLst>
              <a:ext uri="{FF2B5EF4-FFF2-40B4-BE49-F238E27FC236}">
                <a16:creationId xmlns:a16="http://schemas.microsoft.com/office/drawing/2014/main" id="{DCD574E7-2C6C-9BF7-4157-94BD72952E3F}"/>
              </a:ext>
            </a:extLst>
          </p:cNvPr>
          <p:cNvSpPr txBox="1"/>
          <p:nvPr/>
        </p:nvSpPr>
        <p:spPr>
          <a:xfrm rot="19962764">
            <a:off x="5679502" y="2132514"/>
            <a:ext cx="1415326" cy="1015663"/>
          </a:xfrm>
          <a:prstGeom prst="rect">
            <a:avLst/>
          </a:prstGeom>
          <a:noFill/>
        </p:spPr>
        <p:txBody>
          <a:bodyPr wrap="square" rtlCol="0">
            <a:spAutoFit/>
          </a:bodyPr>
          <a:lstStyle/>
          <a:p>
            <a:pPr lvl="0" algn="ctr"/>
            <a:r>
              <a:rPr lang="en-US" sz="2000" b="1" dirty="0"/>
              <a:t>Distributed Artificial Intelligence</a:t>
            </a:r>
          </a:p>
        </p:txBody>
      </p:sp>
      <p:sp>
        <p:nvSpPr>
          <p:cNvPr id="18" name="TextBox 17">
            <a:extLst>
              <a:ext uri="{FF2B5EF4-FFF2-40B4-BE49-F238E27FC236}">
                <a16:creationId xmlns:a16="http://schemas.microsoft.com/office/drawing/2014/main" id="{9F7B5F8E-AC50-BB2C-C642-F10D9A34AD42}"/>
              </a:ext>
            </a:extLst>
          </p:cNvPr>
          <p:cNvSpPr txBox="1"/>
          <p:nvPr/>
        </p:nvSpPr>
        <p:spPr>
          <a:xfrm rot="19962764">
            <a:off x="5798682" y="918864"/>
            <a:ext cx="1574746" cy="400110"/>
          </a:xfrm>
          <a:prstGeom prst="rect">
            <a:avLst/>
          </a:prstGeom>
          <a:noFill/>
        </p:spPr>
        <p:txBody>
          <a:bodyPr wrap="square" rtlCol="0">
            <a:spAutoFit/>
          </a:bodyPr>
          <a:lstStyle/>
          <a:p>
            <a:pPr lvl="0" algn="ctr"/>
            <a:r>
              <a:rPr lang="en-US" sz="2000" b="1" dirty="0">
                <a:solidFill>
                  <a:schemeClr val="bg1"/>
                </a:solidFill>
              </a:rPr>
              <a:t>Optimization</a:t>
            </a:r>
          </a:p>
        </p:txBody>
      </p:sp>
      <p:sp>
        <p:nvSpPr>
          <p:cNvPr id="19" name="TextBox 18">
            <a:extLst>
              <a:ext uri="{FF2B5EF4-FFF2-40B4-BE49-F238E27FC236}">
                <a16:creationId xmlns:a16="http://schemas.microsoft.com/office/drawing/2014/main" id="{DDA97618-9A52-CB74-EB4B-B02CE991550A}"/>
              </a:ext>
            </a:extLst>
          </p:cNvPr>
          <p:cNvSpPr txBox="1"/>
          <p:nvPr/>
        </p:nvSpPr>
        <p:spPr>
          <a:xfrm rot="19962764">
            <a:off x="6818778" y="2893451"/>
            <a:ext cx="1415326" cy="707886"/>
          </a:xfrm>
          <a:prstGeom prst="rect">
            <a:avLst/>
          </a:prstGeom>
          <a:noFill/>
        </p:spPr>
        <p:txBody>
          <a:bodyPr wrap="square" rtlCol="0">
            <a:spAutoFit/>
          </a:bodyPr>
          <a:lstStyle/>
          <a:p>
            <a:pPr lvl="0" algn="ctr"/>
            <a:r>
              <a:rPr lang="en-US" sz="2000" b="1" dirty="0">
                <a:solidFill>
                  <a:schemeClr val="bg1"/>
                </a:solidFill>
              </a:rPr>
              <a:t>Image Processing</a:t>
            </a:r>
          </a:p>
        </p:txBody>
      </p:sp>
      <p:sp>
        <p:nvSpPr>
          <p:cNvPr id="20" name="TextBox 19">
            <a:extLst>
              <a:ext uri="{FF2B5EF4-FFF2-40B4-BE49-F238E27FC236}">
                <a16:creationId xmlns:a16="http://schemas.microsoft.com/office/drawing/2014/main" id="{847EC558-D1CA-2C67-1455-CD9FD9E21259}"/>
              </a:ext>
            </a:extLst>
          </p:cNvPr>
          <p:cNvSpPr txBox="1"/>
          <p:nvPr/>
        </p:nvSpPr>
        <p:spPr>
          <a:xfrm rot="19962764">
            <a:off x="3524365" y="4366893"/>
            <a:ext cx="1415326" cy="707886"/>
          </a:xfrm>
          <a:prstGeom prst="rect">
            <a:avLst/>
          </a:prstGeom>
          <a:noFill/>
        </p:spPr>
        <p:txBody>
          <a:bodyPr wrap="square" rtlCol="0">
            <a:spAutoFit/>
          </a:bodyPr>
          <a:lstStyle/>
          <a:p>
            <a:pPr lvl="0" algn="ctr"/>
            <a:r>
              <a:rPr lang="en-US" sz="2000" b="1" dirty="0">
                <a:solidFill>
                  <a:schemeClr val="bg1"/>
                </a:solidFill>
              </a:rPr>
              <a:t>Decision-making</a:t>
            </a:r>
          </a:p>
        </p:txBody>
      </p:sp>
      <p:sp>
        <p:nvSpPr>
          <p:cNvPr id="21" name="TextBox 20">
            <a:extLst>
              <a:ext uri="{FF2B5EF4-FFF2-40B4-BE49-F238E27FC236}">
                <a16:creationId xmlns:a16="http://schemas.microsoft.com/office/drawing/2014/main" id="{AE7DF83C-252C-E0FD-E43E-1C4C033F05A9}"/>
              </a:ext>
            </a:extLst>
          </p:cNvPr>
          <p:cNvSpPr txBox="1"/>
          <p:nvPr/>
        </p:nvSpPr>
        <p:spPr>
          <a:xfrm rot="19962764">
            <a:off x="1760317" y="4902780"/>
            <a:ext cx="1415326" cy="1015663"/>
          </a:xfrm>
          <a:prstGeom prst="rect">
            <a:avLst/>
          </a:prstGeom>
          <a:noFill/>
        </p:spPr>
        <p:txBody>
          <a:bodyPr wrap="square" rtlCol="0">
            <a:spAutoFit/>
          </a:bodyPr>
          <a:lstStyle/>
          <a:p>
            <a:pPr lvl="0" algn="ctr"/>
            <a:r>
              <a:rPr lang="en-US" sz="2000" b="1" dirty="0"/>
              <a:t>Data-driven models </a:t>
            </a:r>
          </a:p>
        </p:txBody>
      </p:sp>
      <p:sp>
        <p:nvSpPr>
          <p:cNvPr id="22" name="TextBox 21">
            <a:extLst>
              <a:ext uri="{FF2B5EF4-FFF2-40B4-BE49-F238E27FC236}">
                <a16:creationId xmlns:a16="http://schemas.microsoft.com/office/drawing/2014/main" id="{494A926F-1A31-1790-293A-10FDECAEA680}"/>
              </a:ext>
            </a:extLst>
          </p:cNvPr>
          <p:cNvSpPr txBox="1"/>
          <p:nvPr/>
        </p:nvSpPr>
        <p:spPr>
          <a:xfrm rot="19962764">
            <a:off x="5136154" y="3544818"/>
            <a:ext cx="1415326" cy="707886"/>
          </a:xfrm>
          <a:prstGeom prst="rect">
            <a:avLst/>
          </a:prstGeom>
          <a:noFill/>
        </p:spPr>
        <p:txBody>
          <a:bodyPr wrap="square" rtlCol="0">
            <a:spAutoFit/>
          </a:bodyPr>
          <a:lstStyle/>
          <a:p>
            <a:pPr lvl="0" algn="ctr"/>
            <a:r>
              <a:rPr lang="en-US" sz="2000" b="1" dirty="0"/>
              <a:t>pattern recognition</a:t>
            </a:r>
          </a:p>
        </p:txBody>
      </p:sp>
      <p:sp>
        <p:nvSpPr>
          <p:cNvPr id="23" name="TextBox 22">
            <a:extLst>
              <a:ext uri="{FF2B5EF4-FFF2-40B4-BE49-F238E27FC236}">
                <a16:creationId xmlns:a16="http://schemas.microsoft.com/office/drawing/2014/main" id="{C2C2244F-8999-47FC-8CC3-F3AAAA3B0227}"/>
              </a:ext>
            </a:extLst>
          </p:cNvPr>
          <p:cNvSpPr txBox="1"/>
          <p:nvPr/>
        </p:nvSpPr>
        <p:spPr>
          <a:xfrm rot="19962764">
            <a:off x="5646663" y="4672909"/>
            <a:ext cx="1415326" cy="400110"/>
          </a:xfrm>
          <a:prstGeom prst="rect">
            <a:avLst/>
          </a:prstGeom>
          <a:noFill/>
        </p:spPr>
        <p:txBody>
          <a:bodyPr wrap="square" rtlCol="0">
            <a:spAutoFit/>
          </a:bodyPr>
          <a:lstStyle/>
          <a:p>
            <a:pPr lvl="0" algn="ctr"/>
            <a:endParaRPr lang="en-US" sz="2000" dirty="0"/>
          </a:p>
        </p:txBody>
      </p:sp>
      <p:sp>
        <p:nvSpPr>
          <p:cNvPr id="27" name="TextBox 26">
            <a:extLst>
              <a:ext uri="{FF2B5EF4-FFF2-40B4-BE49-F238E27FC236}">
                <a16:creationId xmlns:a16="http://schemas.microsoft.com/office/drawing/2014/main" id="{0136A5C5-2F22-A603-D09A-5537A398E132}"/>
              </a:ext>
            </a:extLst>
          </p:cNvPr>
          <p:cNvSpPr txBox="1"/>
          <p:nvPr/>
        </p:nvSpPr>
        <p:spPr>
          <a:xfrm rot="20073510">
            <a:off x="259615" y="1158629"/>
            <a:ext cx="2149891" cy="707886"/>
          </a:xfrm>
          <a:prstGeom prst="rect">
            <a:avLst/>
          </a:prstGeom>
          <a:noFill/>
        </p:spPr>
        <p:txBody>
          <a:bodyPr wrap="square">
            <a:spAutoFit/>
          </a:bodyPr>
          <a:lstStyle/>
          <a:p>
            <a:pPr algn="just"/>
            <a:r>
              <a:rPr lang="en-US" sz="4000" b="1" dirty="0">
                <a:solidFill>
                  <a:srgbClr val="00B050"/>
                </a:solidFill>
              </a:rPr>
              <a:t>AI Tools</a:t>
            </a:r>
            <a:endParaRPr lang="en-US" sz="4000" dirty="0"/>
          </a:p>
        </p:txBody>
      </p:sp>
      <p:sp>
        <p:nvSpPr>
          <p:cNvPr id="28" name="TextBox 27">
            <a:extLst>
              <a:ext uri="{FF2B5EF4-FFF2-40B4-BE49-F238E27FC236}">
                <a16:creationId xmlns:a16="http://schemas.microsoft.com/office/drawing/2014/main" id="{CCDF2CD3-94CC-DF5F-226D-433756E9A9F0}"/>
              </a:ext>
            </a:extLst>
          </p:cNvPr>
          <p:cNvSpPr txBox="1"/>
          <p:nvPr/>
        </p:nvSpPr>
        <p:spPr>
          <a:xfrm rot="19962764">
            <a:off x="5551174" y="4326703"/>
            <a:ext cx="1415326" cy="707886"/>
          </a:xfrm>
          <a:prstGeom prst="rect">
            <a:avLst/>
          </a:prstGeom>
          <a:noFill/>
        </p:spPr>
        <p:txBody>
          <a:bodyPr wrap="square" rtlCol="0">
            <a:spAutoFit/>
          </a:bodyPr>
          <a:lstStyle/>
          <a:p>
            <a:pPr lvl="0" algn="ctr"/>
            <a:r>
              <a:rPr lang="en-US" sz="2000" b="1" dirty="0">
                <a:solidFill>
                  <a:schemeClr val="bg1"/>
                </a:solidFill>
              </a:rPr>
              <a:t>Signal Processing</a:t>
            </a:r>
          </a:p>
        </p:txBody>
      </p:sp>
      <p:sp>
        <p:nvSpPr>
          <p:cNvPr id="29" name="TextBox 28">
            <a:extLst>
              <a:ext uri="{FF2B5EF4-FFF2-40B4-BE49-F238E27FC236}">
                <a16:creationId xmlns:a16="http://schemas.microsoft.com/office/drawing/2014/main" id="{FC6EF980-589E-1ACB-C103-2F1F47BDDEAF}"/>
              </a:ext>
            </a:extLst>
          </p:cNvPr>
          <p:cNvSpPr txBox="1"/>
          <p:nvPr/>
        </p:nvSpPr>
        <p:spPr>
          <a:xfrm rot="19962764">
            <a:off x="5248730" y="5456386"/>
            <a:ext cx="1415326" cy="1015663"/>
          </a:xfrm>
          <a:prstGeom prst="rect">
            <a:avLst/>
          </a:prstGeom>
          <a:noFill/>
        </p:spPr>
        <p:txBody>
          <a:bodyPr wrap="square" rtlCol="0">
            <a:spAutoFit/>
          </a:bodyPr>
          <a:lstStyle/>
          <a:p>
            <a:pPr lvl="0" algn="ctr"/>
            <a:r>
              <a:rPr lang="en-US" sz="2000" b="1" dirty="0"/>
              <a:t>Natural Language Processing</a:t>
            </a:r>
          </a:p>
        </p:txBody>
      </p:sp>
      <p:sp>
        <p:nvSpPr>
          <p:cNvPr id="30" name="TextBox 29">
            <a:extLst>
              <a:ext uri="{FF2B5EF4-FFF2-40B4-BE49-F238E27FC236}">
                <a16:creationId xmlns:a16="http://schemas.microsoft.com/office/drawing/2014/main" id="{5B751A5E-5A3F-DFF1-9E8F-497466F27045}"/>
              </a:ext>
            </a:extLst>
          </p:cNvPr>
          <p:cNvSpPr txBox="1"/>
          <p:nvPr/>
        </p:nvSpPr>
        <p:spPr>
          <a:xfrm rot="19962764">
            <a:off x="6805412" y="4791707"/>
            <a:ext cx="1415326" cy="707886"/>
          </a:xfrm>
          <a:prstGeom prst="rect">
            <a:avLst/>
          </a:prstGeom>
          <a:noFill/>
        </p:spPr>
        <p:txBody>
          <a:bodyPr wrap="square" rtlCol="0">
            <a:spAutoFit/>
          </a:bodyPr>
          <a:lstStyle/>
          <a:p>
            <a:pPr lvl="0" algn="ctr"/>
            <a:r>
              <a:rPr lang="en-US" sz="2000" b="1" dirty="0"/>
              <a:t>Speech Processing</a:t>
            </a:r>
          </a:p>
        </p:txBody>
      </p:sp>
      <p:pic>
        <p:nvPicPr>
          <p:cNvPr id="31" name="Picture 30" descr="دانشگاه علوم پزشکی ایران - ویکی‌پدیا، دانشنامهٔ آزاد">
            <a:extLst>
              <a:ext uri="{FF2B5EF4-FFF2-40B4-BE49-F238E27FC236}">
                <a16:creationId xmlns:a16="http://schemas.microsoft.com/office/drawing/2014/main" id="{AF736FEA-329B-16DF-BFD4-2D116F7006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50080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BCF3B-F09A-AB5E-0DF1-2CA1B5E19031}"/>
              </a:ext>
            </a:extLst>
          </p:cNvPr>
          <p:cNvSpPr>
            <a:spLocks noGrp="1"/>
          </p:cNvSpPr>
          <p:nvPr>
            <p:ph type="title"/>
          </p:nvPr>
        </p:nvSpPr>
        <p:spPr/>
        <p:txBody>
          <a:bodyPr/>
          <a:lstStyle/>
          <a:p>
            <a:r>
              <a:rPr lang="en-US" b="0" i="0" dirty="0">
                <a:solidFill>
                  <a:srgbClr val="00B050"/>
                </a:solidFill>
                <a:effectLst/>
                <a:latin typeface="Open Sans" panose="020B0606030504020204" pitchFamily="34" charset="0"/>
              </a:rPr>
              <a:t>Patient monitoring architecture</a:t>
            </a:r>
            <a:endParaRPr lang="en-US" dirty="0">
              <a:solidFill>
                <a:srgbClr val="00B050"/>
              </a:solidFill>
            </a:endParaRPr>
          </a:p>
        </p:txBody>
      </p:sp>
      <p:pic>
        <p:nvPicPr>
          <p:cNvPr id="7" name="Content Placeholder 6">
            <a:extLst>
              <a:ext uri="{FF2B5EF4-FFF2-40B4-BE49-F238E27FC236}">
                <a16:creationId xmlns:a16="http://schemas.microsoft.com/office/drawing/2014/main" id="{8B557C20-C775-5214-E40A-5ADAF30A8A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9350" y="2515394"/>
            <a:ext cx="6845300" cy="2971800"/>
          </a:xfrm>
        </p:spPr>
      </p:pic>
      <p:sp>
        <p:nvSpPr>
          <p:cNvPr id="4" name="Slide Number Placeholder 3">
            <a:extLst>
              <a:ext uri="{FF2B5EF4-FFF2-40B4-BE49-F238E27FC236}">
                <a16:creationId xmlns:a16="http://schemas.microsoft.com/office/drawing/2014/main" id="{59CDEEA7-9B37-85DE-CC26-FDCE1B43F08E}"/>
              </a:ext>
            </a:extLst>
          </p:cNvPr>
          <p:cNvSpPr>
            <a:spLocks noGrp="1"/>
          </p:cNvSpPr>
          <p:nvPr>
            <p:ph type="sldNum" sz="quarter" idx="12"/>
          </p:nvPr>
        </p:nvSpPr>
        <p:spPr/>
        <p:txBody>
          <a:bodyPr/>
          <a:lstStyle/>
          <a:p>
            <a:fld id="{584E486E-142E-47D9-8D81-06AB5596F0EC}" type="slidenum">
              <a:rPr lang="en-US" smtClean="0"/>
              <a:t>40</a:t>
            </a:fld>
            <a:endParaRPr lang="en-US"/>
          </a:p>
        </p:txBody>
      </p:sp>
      <p:sp>
        <p:nvSpPr>
          <p:cNvPr id="5" name="AutoShape 2" descr="Details are in the caption following the image">
            <a:extLst>
              <a:ext uri="{FF2B5EF4-FFF2-40B4-BE49-F238E27FC236}">
                <a16:creationId xmlns:a16="http://schemas.microsoft.com/office/drawing/2014/main" id="{B4A422C5-07BA-F60C-97BC-C7F996BC6A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descr="دانشگاه علوم پزشکی ایران - ویکی‌پدیا، دانشنامهٔ آزاد">
            <a:extLst>
              <a:ext uri="{FF2B5EF4-FFF2-40B4-BE49-F238E27FC236}">
                <a16:creationId xmlns:a16="http://schemas.microsoft.com/office/drawing/2014/main" id="{E1E4DC83-A98A-F698-AD1C-B03E198C13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78312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78DE7-A42A-0206-7541-91CB5CBB79B9}"/>
              </a:ext>
            </a:extLst>
          </p:cNvPr>
          <p:cNvSpPr>
            <a:spLocks noGrp="1"/>
          </p:cNvSpPr>
          <p:nvPr>
            <p:ph type="title"/>
          </p:nvPr>
        </p:nvSpPr>
        <p:spPr/>
        <p:txBody>
          <a:bodyPr/>
          <a:lstStyle/>
          <a:p>
            <a:pPr algn="l" defTabSz="914400" rtl="1" eaLnBrk="1" latinLnBrk="0" hangingPunct="1">
              <a:lnSpc>
                <a:spcPct val="90000"/>
              </a:lnSpc>
              <a:spcBef>
                <a:spcPct val="0"/>
              </a:spcBef>
              <a:buNone/>
            </a:pPr>
            <a:r>
              <a:rPr lang="en-US" b="1" dirty="0">
                <a:solidFill>
                  <a:srgbClr val="00B050"/>
                </a:solidFill>
              </a:rPr>
              <a:t>Nanoparticles</a:t>
            </a:r>
          </a:p>
        </p:txBody>
      </p:sp>
      <p:sp>
        <p:nvSpPr>
          <p:cNvPr id="3" name="Content Placeholder 2">
            <a:extLst>
              <a:ext uri="{FF2B5EF4-FFF2-40B4-BE49-F238E27FC236}">
                <a16:creationId xmlns:a16="http://schemas.microsoft.com/office/drawing/2014/main" id="{424BE871-8ECA-48F2-D282-5E2C6F02C040}"/>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8B01F45C-9799-B797-F22C-279DD477392D}"/>
              </a:ext>
            </a:extLst>
          </p:cNvPr>
          <p:cNvSpPr>
            <a:spLocks noGrp="1"/>
          </p:cNvSpPr>
          <p:nvPr>
            <p:ph type="sldNum" sz="quarter" idx="12"/>
          </p:nvPr>
        </p:nvSpPr>
        <p:spPr/>
        <p:txBody>
          <a:bodyPr/>
          <a:lstStyle/>
          <a:p>
            <a:fld id="{584E486E-142E-47D9-8D81-06AB5596F0EC}" type="slidenum">
              <a:rPr lang="en-US" smtClean="0"/>
              <a:t>41</a:t>
            </a:fld>
            <a:endParaRPr lang="en-US"/>
          </a:p>
        </p:txBody>
      </p:sp>
      <p:pic>
        <p:nvPicPr>
          <p:cNvPr id="17410" name="Picture 2">
            <a:extLst>
              <a:ext uri="{FF2B5EF4-FFF2-40B4-BE49-F238E27FC236}">
                <a16:creationId xmlns:a16="http://schemas.microsoft.com/office/drawing/2014/main" id="{C5B862BB-AF26-A04B-6F32-A1D84D6583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4865" y="1690689"/>
            <a:ext cx="5314270" cy="49265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دانشگاه علوم پزشکی ایران - ویکی‌پدیا، دانشنامهٔ آزاد">
            <a:extLst>
              <a:ext uri="{FF2B5EF4-FFF2-40B4-BE49-F238E27FC236}">
                <a16:creationId xmlns:a16="http://schemas.microsoft.com/office/drawing/2014/main" id="{D15DA160-0226-09F3-E7B1-70C0645097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185738"/>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3664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E8857-C67C-1A64-47E6-DBD7A8B0E859}"/>
              </a:ext>
            </a:extLst>
          </p:cNvPr>
          <p:cNvSpPr>
            <a:spLocks noGrp="1"/>
          </p:cNvSpPr>
          <p:nvPr>
            <p:ph type="title"/>
          </p:nvPr>
        </p:nvSpPr>
        <p:spPr/>
        <p:txBody>
          <a:bodyPr>
            <a:normAutofit/>
          </a:bodyPr>
          <a:lstStyle/>
          <a:p>
            <a:r>
              <a:rPr lang="en-US" b="0" i="0" dirty="0" err="1">
                <a:solidFill>
                  <a:srgbClr val="00B050"/>
                </a:solidFill>
                <a:effectLst/>
                <a:latin typeface="-apple-system"/>
              </a:rPr>
              <a:t>Explainability</a:t>
            </a:r>
            <a:r>
              <a:rPr lang="en-US" b="0" i="0" dirty="0">
                <a:solidFill>
                  <a:srgbClr val="00B050"/>
                </a:solidFill>
                <a:effectLst/>
                <a:latin typeface="-apple-system"/>
              </a:rPr>
              <a:t> and Interpretability</a:t>
            </a:r>
            <a:endParaRPr lang="en-US" dirty="0">
              <a:solidFill>
                <a:srgbClr val="00B050"/>
              </a:solidFill>
            </a:endParaRPr>
          </a:p>
        </p:txBody>
      </p:sp>
      <p:sp>
        <p:nvSpPr>
          <p:cNvPr id="3" name="Content Placeholder 2">
            <a:extLst>
              <a:ext uri="{FF2B5EF4-FFF2-40B4-BE49-F238E27FC236}">
                <a16:creationId xmlns:a16="http://schemas.microsoft.com/office/drawing/2014/main" id="{59392C1E-9545-CBE8-74BE-E9CC0330A45C}"/>
              </a:ext>
            </a:extLst>
          </p:cNvPr>
          <p:cNvSpPr>
            <a:spLocks noGrp="1"/>
          </p:cNvSpPr>
          <p:nvPr>
            <p:ph idx="1"/>
          </p:nvPr>
        </p:nvSpPr>
        <p:spPr/>
        <p:txBody>
          <a:bodyPr>
            <a:normAutofit/>
          </a:bodyPr>
          <a:lstStyle/>
          <a:p>
            <a:pPr marL="228600" indent="-228600" algn="l" defTabSz="914400" eaLnBrk="1" latinLnBrk="0" hangingPunct="1">
              <a:lnSpc>
                <a:spcPct val="90000"/>
              </a:lnSpc>
              <a:spcBef>
                <a:spcPts val="1000"/>
              </a:spcBef>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06DB5C59-5290-222D-FCC6-0D8797314B35}"/>
              </a:ext>
            </a:extLst>
          </p:cNvPr>
          <p:cNvSpPr>
            <a:spLocks noGrp="1"/>
          </p:cNvSpPr>
          <p:nvPr>
            <p:ph type="sldNum" sz="quarter" idx="12"/>
          </p:nvPr>
        </p:nvSpPr>
        <p:spPr/>
        <p:txBody>
          <a:bodyPr/>
          <a:lstStyle/>
          <a:p>
            <a:fld id="{584E486E-142E-47D9-8D81-06AB5596F0EC}" type="slidenum">
              <a:rPr lang="en-US" smtClean="0"/>
              <a:t>42</a:t>
            </a:fld>
            <a:endParaRPr lang="en-US"/>
          </a:p>
        </p:txBody>
      </p:sp>
      <p:pic>
        <p:nvPicPr>
          <p:cNvPr id="37890" name="Picture 2" descr="Interpretable vs Explainable Machine Learning - YouTube">
            <a:extLst>
              <a:ext uri="{FF2B5EF4-FFF2-40B4-BE49-F238E27FC236}">
                <a16:creationId xmlns:a16="http://schemas.microsoft.com/office/drawing/2014/main" id="{6E2E624A-4A6F-BAE0-FA1A-664BD2B1AD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2855" y="2766934"/>
            <a:ext cx="5257711" cy="29443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دانشگاه علوم پزشکی ایران - ویکی‌پدیا، دانشنامهٔ آزاد">
            <a:extLst>
              <a:ext uri="{FF2B5EF4-FFF2-40B4-BE49-F238E27FC236}">
                <a16:creationId xmlns:a16="http://schemas.microsoft.com/office/drawing/2014/main" id="{F46123C7-26D2-68D6-BCD3-C3C06E750F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09451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46D9E-5CBC-90A8-B22C-8E1AF186B763}"/>
              </a:ext>
            </a:extLst>
          </p:cNvPr>
          <p:cNvSpPr>
            <a:spLocks noGrp="1"/>
          </p:cNvSpPr>
          <p:nvPr>
            <p:ph type="title"/>
          </p:nvPr>
        </p:nvSpPr>
        <p:spPr/>
        <p:txBody>
          <a:bodyPr/>
          <a:lstStyle/>
          <a:p>
            <a:r>
              <a:rPr lang="en-US" b="1" dirty="0">
                <a:solidFill>
                  <a:srgbClr val="00B050"/>
                </a:solidFill>
                <a:latin typeface="Roboto" panose="02000000000000000000" pitchFamily="2" charset="0"/>
              </a:rPr>
              <a:t>Data Quality and Bias</a:t>
            </a:r>
            <a:endParaRPr lang="en-US" dirty="0">
              <a:solidFill>
                <a:srgbClr val="00B050"/>
              </a:solidFill>
            </a:endParaRPr>
          </a:p>
        </p:txBody>
      </p:sp>
      <p:sp>
        <p:nvSpPr>
          <p:cNvPr id="3" name="Content Placeholder 2">
            <a:extLst>
              <a:ext uri="{FF2B5EF4-FFF2-40B4-BE49-F238E27FC236}">
                <a16:creationId xmlns:a16="http://schemas.microsoft.com/office/drawing/2014/main" id="{8E4D0666-8DA9-0DA3-40E1-86B6861135CE}"/>
              </a:ext>
            </a:extLst>
          </p:cNvPr>
          <p:cNvSpPr>
            <a:spLocks noGrp="1"/>
          </p:cNvSpPr>
          <p:nvPr>
            <p:ph idx="1"/>
          </p:nvPr>
        </p:nvSpPr>
        <p:spPr/>
        <p:txBody>
          <a:bodyPr/>
          <a:lstStyle/>
          <a:p>
            <a:pPr marL="228600" indent="-228600" algn="r" defTabSz="914400" rtl="1" eaLnBrk="1" latinLnBrk="0" hangingPunct="1">
              <a:lnSpc>
                <a:spcPct val="90000"/>
              </a:lnSpc>
              <a:spcBef>
                <a:spcPts val="1000"/>
              </a:spcBef>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9EE1D879-EBC7-08C2-F9C2-1133C8F5FA70}"/>
              </a:ext>
            </a:extLst>
          </p:cNvPr>
          <p:cNvSpPr>
            <a:spLocks noGrp="1"/>
          </p:cNvSpPr>
          <p:nvPr>
            <p:ph type="sldNum" sz="quarter" idx="12"/>
          </p:nvPr>
        </p:nvSpPr>
        <p:spPr/>
        <p:txBody>
          <a:bodyPr/>
          <a:lstStyle/>
          <a:p>
            <a:fld id="{584E486E-142E-47D9-8D81-06AB5596F0EC}" type="slidenum">
              <a:rPr lang="en-US" smtClean="0"/>
              <a:t>43</a:t>
            </a:fld>
            <a:endParaRPr lang="en-US"/>
          </a:p>
        </p:txBody>
      </p:sp>
      <p:pic>
        <p:nvPicPr>
          <p:cNvPr id="39938" name="Picture 2" descr="How does data quality shape the future of AI? - Blog | Xtract.io">
            <a:extLst>
              <a:ext uri="{FF2B5EF4-FFF2-40B4-BE49-F238E27FC236}">
                <a16:creationId xmlns:a16="http://schemas.microsoft.com/office/drawing/2014/main" id="{F29003CF-CF8F-B378-1700-28E2AC1E494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154"/>
          <a:stretch/>
        </p:blipFill>
        <p:spPr bwMode="auto">
          <a:xfrm>
            <a:off x="1868423" y="1825625"/>
            <a:ext cx="5167311" cy="48493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دانشگاه علوم پزشکی ایران - ویکی‌پدیا، دانشنامهٔ آزاد">
            <a:extLst>
              <a:ext uri="{FF2B5EF4-FFF2-40B4-BE49-F238E27FC236}">
                <a16:creationId xmlns:a16="http://schemas.microsoft.com/office/drawing/2014/main" id="{8467B2B7-9396-B943-9112-0B36396C8A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17433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BB77B-74CE-4D43-652E-D800499D2A8B}"/>
              </a:ext>
            </a:extLst>
          </p:cNvPr>
          <p:cNvSpPr>
            <a:spLocks noGrp="1"/>
          </p:cNvSpPr>
          <p:nvPr>
            <p:ph type="title"/>
          </p:nvPr>
        </p:nvSpPr>
        <p:spPr/>
        <p:txBody>
          <a:bodyPr>
            <a:normAutofit/>
          </a:bodyPr>
          <a:lstStyle/>
          <a:p>
            <a:r>
              <a:rPr lang="en-US" b="0" i="0" dirty="0">
                <a:solidFill>
                  <a:srgbClr val="00B050"/>
                </a:solidFill>
                <a:effectLst/>
                <a:latin typeface="-apple-system"/>
              </a:rPr>
              <a:t>Lack of Robustness</a:t>
            </a:r>
            <a:endParaRPr lang="en-US" dirty="0">
              <a:solidFill>
                <a:srgbClr val="00B050"/>
              </a:solidFill>
            </a:endParaRPr>
          </a:p>
        </p:txBody>
      </p:sp>
      <p:sp>
        <p:nvSpPr>
          <p:cNvPr id="3" name="Content Placeholder 2">
            <a:extLst>
              <a:ext uri="{FF2B5EF4-FFF2-40B4-BE49-F238E27FC236}">
                <a16:creationId xmlns:a16="http://schemas.microsoft.com/office/drawing/2014/main" id="{35442F23-38ED-7204-B837-3F5BA8952B73}"/>
              </a:ext>
            </a:extLst>
          </p:cNvPr>
          <p:cNvSpPr>
            <a:spLocks noGrp="1"/>
          </p:cNvSpPr>
          <p:nvPr>
            <p:ph idx="1"/>
          </p:nvPr>
        </p:nvSpPr>
        <p:spPr/>
        <p:txBody>
          <a:bodyPr/>
          <a:lstStyle/>
          <a:p>
            <a:pPr marL="228600" indent="-228600" algn="l" defTabSz="914400" eaLnBrk="1" latinLnBrk="0" hangingPunct="1">
              <a:lnSpc>
                <a:spcPct val="90000"/>
              </a:lnSpc>
              <a:spcBef>
                <a:spcPts val="1000"/>
              </a:spcBef>
              <a:buFont typeface="Arial" panose="020B0604020202020204" pitchFamily="34" charset="0"/>
              <a:buChar char="•"/>
            </a:pPr>
            <a:r>
              <a:rPr lang="en-US" b="0" i="0" dirty="0">
                <a:solidFill>
                  <a:srgbClr val="333333"/>
                </a:solidFill>
                <a:effectLst/>
                <a:latin typeface="Georgia" panose="02040502050405020303" pitchFamily="18" charset="0"/>
              </a:rPr>
              <a:t>The readiness of AI for the real-life clinical environment is limited by the lack of adequate clinical experiments and trials, with a disappointingly low rate of reproducibility and prospective analyses. </a:t>
            </a:r>
            <a:endParaRPr lang="en-US" dirty="0"/>
          </a:p>
        </p:txBody>
      </p:sp>
      <p:sp>
        <p:nvSpPr>
          <p:cNvPr id="4" name="Slide Number Placeholder 3">
            <a:extLst>
              <a:ext uri="{FF2B5EF4-FFF2-40B4-BE49-F238E27FC236}">
                <a16:creationId xmlns:a16="http://schemas.microsoft.com/office/drawing/2014/main" id="{A7A38D1C-6E94-CB42-DBFB-579414DF8D24}"/>
              </a:ext>
            </a:extLst>
          </p:cNvPr>
          <p:cNvSpPr>
            <a:spLocks noGrp="1"/>
          </p:cNvSpPr>
          <p:nvPr>
            <p:ph type="sldNum" sz="quarter" idx="12"/>
          </p:nvPr>
        </p:nvSpPr>
        <p:spPr/>
        <p:txBody>
          <a:bodyPr/>
          <a:lstStyle/>
          <a:p>
            <a:fld id="{584E486E-142E-47D9-8D81-06AB5596F0EC}" type="slidenum">
              <a:rPr lang="en-US" smtClean="0"/>
              <a:t>44</a:t>
            </a:fld>
            <a:endParaRPr lang="en-US"/>
          </a:p>
        </p:txBody>
      </p:sp>
      <p:pic>
        <p:nvPicPr>
          <p:cNvPr id="40962" name="Picture 2" descr="Critical Questions to Ask Before Getting Your Next Nurse Call System">
            <a:extLst>
              <a:ext uri="{FF2B5EF4-FFF2-40B4-BE49-F238E27FC236}">
                <a16:creationId xmlns:a16="http://schemas.microsoft.com/office/drawing/2014/main" id="{5874310B-D6F2-A439-44D3-F4F844B503C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197"/>
          <a:stretch/>
        </p:blipFill>
        <p:spPr bwMode="auto">
          <a:xfrm>
            <a:off x="3323132" y="4041045"/>
            <a:ext cx="2857500" cy="24518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دانشگاه علوم پزشکی ایران - ویکی‌پدیا، دانشنامهٔ آزاد">
            <a:extLst>
              <a:ext uri="{FF2B5EF4-FFF2-40B4-BE49-F238E27FC236}">
                <a16:creationId xmlns:a16="http://schemas.microsoft.com/office/drawing/2014/main" id="{E6BAC7D8-7A46-3F3A-39C9-C8E35C2811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09814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48ED4-7D5D-9DB7-C276-75B0530232B8}"/>
              </a:ext>
            </a:extLst>
          </p:cNvPr>
          <p:cNvSpPr>
            <a:spLocks noGrp="1"/>
          </p:cNvSpPr>
          <p:nvPr>
            <p:ph type="title"/>
          </p:nvPr>
        </p:nvSpPr>
        <p:spPr/>
        <p:txBody>
          <a:bodyPr>
            <a:normAutofit/>
          </a:bodyPr>
          <a:lstStyle/>
          <a:p>
            <a:r>
              <a:rPr lang="en-US" b="0" i="0" dirty="0">
                <a:solidFill>
                  <a:srgbClr val="00B050"/>
                </a:solidFill>
                <a:effectLst/>
                <a:latin typeface="-apple-system"/>
              </a:rPr>
              <a:t>Ethical Concerns</a:t>
            </a:r>
            <a:br>
              <a:rPr lang="en-US" dirty="0">
                <a:solidFill>
                  <a:srgbClr val="00B050"/>
                </a:solidFill>
              </a:rPr>
            </a:br>
            <a:endParaRPr lang="en-US" dirty="0">
              <a:solidFill>
                <a:srgbClr val="00B050"/>
              </a:solidFill>
            </a:endParaRPr>
          </a:p>
        </p:txBody>
      </p:sp>
      <p:sp>
        <p:nvSpPr>
          <p:cNvPr id="3" name="Content Placeholder 2">
            <a:extLst>
              <a:ext uri="{FF2B5EF4-FFF2-40B4-BE49-F238E27FC236}">
                <a16:creationId xmlns:a16="http://schemas.microsoft.com/office/drawing/2014/main" id="{4E47E2D4-F5BA-F6E3-8DFA-02C7D806450E}"/>
              </a:ext>
            </a:extLst>
          </p:cNvPr>
          <p:cNvSpPr>
            <a:spLocks noGrp="1"/>
          </p:cNvSpPr>
          <p:nvPr>
            <p:ph idx="1"/>
          </p:nvPr>
        </p:nvSpPr>
        <p:spPr/>
        <p:txBody>
          <a:bodyPr>
            <a:normAutofit/>
          </a:bodyPr>
          <a:lstStyle/>
          <a:p>
            <a:pPr marL="228600" indent="-228600" algn="l" defTabSz="914400" eaLnBrk="1" latinLnBrk="0" hangingPunct="1">
              <a:lnSpc>
                <a:spcPct val="90000"/>
              </a:lnSpc>
              <a:spcBef>
                <a:spcPts val="1000"/>
              </a:spcBef>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F0D55420-4304-388C-35A3-1CFFCA4CAF96}"/>
              </a:ext>
            </a:extLst>
          </p:cNvPr>
          <p:cNvSpPr>
            <a:spLocks noGrp="1"/>
          </p:cNvSpPr>
          <p:nvPr>
            <p:ph type="sldNum" sz="quarter" idx="12"/>
          </p:nvPr>
        </p:nvSpPr>
        <p:spPr/>
        <p:txBody>
          <a:bodyPr/>
          <a:lstStyle/>
          <a:p>
            <a:fld id="{584E486E-142E-47D9-8D81-06AB5596F0EC}" type="slidenum">
              <a:rPr lang="en-US" smtClean="0"/>
              <a:t>45</a:t>
            </a:fld>
            <a:endParaRPr lang="en-US"/>
          </a:p>
        </p:txBody>
      </p:sp>
      <p:pic>
        <p:nvPicPr>
          <p:cNvPr id="41988" name="Picture 4" descr="Challenge of determining an ethical issue in business">
            <a:extLst>
              <a:ext uri="{FF2B5EF4-FFF2-40B4-BE49-F238E27FC236}">
                <a16:creationId xmlns:a16="http://schemas.microsoft.com/office/drawing/2014/main" id="{585D777C-F8A3-6814-A9ED-8304BC373F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108" y="1897323"/>
            <a:ext cx="6787797" cy="49117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2C16AFF-DED3-B181-71A9-344A7B48A0CB}"/>
              </a:ext>
            </a:extLst>
          </p:cNvPr>
          <p:cNvSpPr txBox="1"/>
          <p:nvPr/>
        </p:nvSpPr>
        <p:spPr>
          <a:xfrm>
            <a:off x="628650" y="1250992"/>
            <a:ext cx="4572000" cy="646331"/>
          </a:xfrm>
          <a:prstGeom prst="rect">
            <a:avLst/>
          </a:prstGeom>
          <a:solidFill>
            <a:srgbClr val="66CCFF"/>
          </a:solidFill>
        </p:spPr>
        <p:txBody>
          <a:bodyPr wrap="square">
            <a:spAutoFit/>
          </a:bodyPr>
          <a:lstStyle/>
          <a:p>
            <a:r>
              <a:rPr lang="en-US" b="0" i="0" dirty="0">
                <a:solidFill>
                  <a:srgbClr val="333333"/>
                </a:solidFill>
                <a:effectLst/>
                <a:latin typeface="Georgia" panose="02040502050405020303" pitchFamily="18" charset="0"/>
              </a:rPr>
              <a:t>Data privacy and sharing</a:t>
            </a:r>
          </a:p>
          <a:p>
            <a:r>
              <a:rPr lang="en-US" dirty="0">
                <a:latin typeface="Georgia" panose="02040502050405020303" pitchFamily="18" charset="0"/>
              </a:rPr>
              <a:t>safety of the AI model at the beds</a:t>
            </a:r>
            <a:endParaRPr lang="en-US" dirty="0"/>
          </a:p>
        </p:txBody>
      </p:sp>
      <p:pic>
        <p:nvPicPr>
          <p:cNvPr id="7" name="Picture 6" descr="دانشگاه علوم پزشکی ایران - ویکی‌پدیا، دانشنامهٔ آزاد">
            <a:extLst>
              <a:ext uri="{FF2B5EF4-FFF2-40B4-BE49-F238E27FC236}">
                <a16:creationId xmlns:a16="http://schemas.microsoft.com/office/drawing/2014/main" id="{D6300F9C-6D21-39DE-A7CE-0E5C88A19A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54927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31123-CEBC-14CE-F171-7B130843CC0B}"/>
              </a:ext>
            </a:extLst>
          </p:cNvPr>
          <p:cNvSpPr>
            <a:spLocks noGrp="1"/>
          </p:cNvSpPr>
          <p:nvPr>
            <p:ph type="title"/>
          </p:nvPr>
        </p:nvSpPr>
        <p:spPr/>
        <p:txBody>
          <a:bodyPr/>
          <a:lstStyle/>
          <a:p>
            <a:r>
              <a:rPr lang="en-US" b="1" dirty="0">
                <a:solidFill>
                  <a:srgbClr val="00B050"/>
                </a:solidFill>
              </a:rPr>
              <a:t>Note that</a:t>
            </a:r>
            <a:r>
              <a:rPr lang="fa-IR" b="1" dirty="0">
                <a:solidFill>
                  <a:srgbClr val="00B050"/>
                </a:solidFill>
              </a:rPr>
              <a:t> !!</a:t>
            </a:r>
            <a:endParaRPr lang="en-US" b="1" dirty="0">
              <a:solidFill>
                <a:srgbClr val="00B050"/>
              </a:solidFill>
            </a:endParaRPr>
          </a:p>
        </p:txBody>
      </p:sp>
      <p:sp>
        <p:nvSpPr>
          <p:cNvPr id="3" name="Content Placeholder 2">
            <a:extLst>
              <a:ext uri="{FF2B5EF4-FFF2-40B4-BE49-F238E27FC236}">
                <a16:creationId xmlns:a16="http://schemas.microsoft.com/office/drawing/2014/main" id="{338C9634-882F-A3B3-7E2E-E8F88D71B83C}"/>
              </a:ext>
            </a:extLst>
          </p:cNvPr>
          <p:cNvSpPr>
            <a:spLocks noGrp="1"/>
          </p:cNvSpPr>
          <p:nvPr>
            <p:ph idx="1"/>
          </p:nvPr>
        </p:nvSpPr>
        <p:spPr>
          <a:xfrm>
            <a:off x="628650" y="1825625"/>
            <a:ext cx="7886700" cy="3148711"/>
          </a:xfrm>
        </p:spPr>
        <p:txBody>
          <a:bodyPr>
            <a:normAutofit/>
          </a:bodyPr>
          <a:lstStyle/>
          <a:p>
            <a:pPr algn="just"/>
            <a:r>
              <a:rPr lang="en-US" sz="2400" b="0" i="0" dirty="0">
                <a:solidFill>
                  <a:srgbClr val="1F1F20"/>
                </a:solidFill>
                <a:effectLst/>
                <a:latin typeface="century-gothic"/>
              </a:rPr>
              <a:t>AI is not a replacement, It is an assistance. </a:t>
            </a:r>
          </a:p>
        </p:txBody>
      </p:sp>
      <p:sp>
        <p:nvSpPr>
          <p:cNvPr id="4" name="Slide Number Placeholder 3">
            <a:extLst>
              <a:ext uri="{FF2B5EF4-FFF2-40B4-BE49-F238E27FC236}">
                <a16:creationId xmlns:a16="http://schemas.microsoft.com/office/drawing/2014/main" id="{3017B4EB-967D-BAE2-6D28-751BD10F7414}"/>
              </a:ext>
            </a:extLst>
          </p:cNvPr>
          <p:cNvSpPr>
            <a:spLocks noGrp="1"/>
          </p:cNvSpPr>
          <p:nvPr>
            <p:ph type="sldNum" sz="quarter" idx="12"/>
          </p:nvPr>
        </p:nvSpPr>
        <p:spPr/>
        <p:txBody>
          <a:bodyPr/>
          <a:lstStyle/>
          <a:p>
            <a:fld id="{981FD8A1-4EAD-4958-942E-74DBB577C017}" type="slidenum">
              <a:rPr lang="en-US" smtClean="0"/>
              <a:t>46</a:t>
            </a:fld>
            <a:endParaRPr lang="en-US"/>
          </a:p>
        </p:txBody>
      </p:sp>
      <p:pic>
        <p:nvPicPr>
          <p:cNvPr id="5" name="Picture 4" descr="دانشگاه علوم پزشکی ایران - ویکی‌پدیا، دانشنامهٔ آزاد">
            <a:extLst>
              <a:ext uri="{FF2B5EF4-FFF2-40B4-BE49-F238E27FC236}">
                <a16:creationId xmlns:a16="http://schemas.microsoft.com/office/drawing/2014/main" id="{E48E8502-0A2C-C237-4DAB-120D150FB8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51202" name="Picture 2" descr="Why Artificial Intelligence (AI) Won't Replace Doctors">
            <a:extLst>
              <a:ext uri="{FF2B5EF4-FFF2-40B4-BE49-F238E27FC236}">
                <a16:creationId xmlns:a16="http://schemas.microsoft.com/office/drawing/2014/main" id="{66500469-93B7-39B4-969F-D454A54461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5450" y="3207879"/>
            <a:ext cx="3492500" cy="232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0098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71A0E-1E8C-0109-7AC9-BB3480D3056F}"/>
              </a:ext>
            </a:extLst>
          </p:cNvPr>
          <p:cNvSpPr>
            <a:spLocks noGrp="1"/>
          </p:cNvSpPr>
          <p:nvPr>
            <p:ph type="title"/>
          </p:nvPr>
        </p:nvSpPr>
        <p:spPr>
          <a:xfrm>
            <a:off x="215455" y="8274"/>
            <a:ext cx="7886700" cy="1325563"/>
          </a:xfrm>
        </p:spPr>
        <p:txBody>
          <a:bodyPr/>
          <a:lstStyle/>
          <a:p>
            <a:r>
              <a:rPr lang="en-US" b="1" dirty="0">
                <a:solidFill>
                  <a:srgbClr val="00B050"/>
                </a:solidFill>
              </a:rPr>
              <a:t>8-AI Medical Application</a:t>
            </a:r>
          </a:p>
        </p:txBody>
      </p:sp>
      <p:sp>
        <p:nvSpPr>
          <p:cNvPr id="3" name="Content Placeholder 2">
            <a:extLst>
              <a:ext uri="{FF2B5EF4-FFF2-40B4-BE49-F238E27FC236}">
                <a16:creationId xmlns:a16="http://schemas.microsoft.com/office/drawing/2014/main" id="{FA557E52-3649-0A0C-7497-6CBB1ED43D36}"/>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D1DC6B83-CE74-851E-CCF7-42A46DE94C55}"/>
              </a:ext>
            </a:extLst>
          </p:cNvPr>
          <p:cNvSpPr>
            <a:spLocks noGrp="1"/>
          </p:cNvSpPr>
          <p:nvPr>
            <p:ph type="sldNum" sz="quarter" idx="12"/>
          </p:nvPr>
        </p:nvSpPr>
        <p:spPr/>
        <p:txBody>
          <a:bodyPr/>
          <a:lstStyle/>
          <a:p>
            <a:fld id="{584E486E-142E-47D9-8D81-06AB5596F0EC}" type="slidenum">
              <a:rPr lang="en-US" smtClean="0"/>
              <a:t>47</a:t>
            </a:fld>
            <a:endParaRPr lang="en-US"/>
          </a:p>
        </p:txBody>
      </p:sp>
      <p:pic>
        <p:nvPicPr>
          <p:cNvPr id="5" name="Picture 4">
            <a:extLst>
              <a:ext uri="{FF2B5EF4-FFF2-40B4-BE49-F238E27FC236}">
                <a16:creationId xmlns:a16="http://schemas.microsoft.com/office/drawing/2014/main" id="{E6160D1E-2721-AD44-6ADE-87A054D65AD1}"/>
              </a:ext>
            </a:extLst>
          </p:cNvPr>
          <p:cNvPicPr>
            <a:picLocks noChangeAspect="1"/>
          </p:cNvPicPr>
          <p:nvPr/>
        </p:nvPicPr>
        <p:blipFill>
          <a:blip r:embed="rId2"/>
          <a:stretch>
            <a:fillRect/>
          </a:stretch>
        </p:blipFill>
        <p:spPr>
          <a:xfrm>
            <a:off x="3807805" y="5533788"/>
            <a:ext cx="1824037" cy="628650"/>
          </a:xfrm>
          <a:prstGeom prst="rect">
            <a:avLst/>
          </a:prstGeom>
        </p:spPr>
      </p:pic>
      <p:pic>
        <p:nvPicPr>
          <p:cNvPr id="7" name="Picture 6">
            <a:extLst>
              <a:ext uri="{FF2B5EF4-FFF2-40B4-BE49-F238E27FC236}">
                <a16:creationId xmlns:a16="http://schemas.microsoft.com/office/drawing/2014/main" id="{EC250356-1F63-3E29-664C-4CE55F5BA3E9}"/>
              </a:ext>
            </a:extLst>
          </p:cNvPr>
          <p:cNvPicPr>
            <a:picLocks noChangeAspect="1"/>
          </p:cNvPicPr>
          <p:nvPr/>
        </p:nvPicPr>
        <p:blipFill>
          <a:blip r:embed="rId3"/>
          <a:stretch>
            <a:fillRect/>
          </a:stretch>
        </p:blipFill>
        <p:spPr>
          <a:xfrm>
            <a:off x="4171131" y="3487324"/>
            <a:ext cx="2143125" cy="2143125"/>
          </a:xfrm>
          <a:prstGeom prst="rect">
            <a:avLst/>
          </a:prstGeom>
        </p:spPr>
      </p:pic>
      <p:pic>
        <p:nvPicPr>
          <p:cNvPr id="9" name="Picture 8">
            <a:extLst>
              <a:ext uri="{FF2B5EF4-FFF2-40B4-BE49-F238E27FC236}">
                <a16:creationId xmlns:a16="http://schemas.microsoft.com/office/drawing/2014/main" id="{5DAC78F1-5A50-E865-F9E5-1834BB0C321A}"/>
              </a:ext>
            </a:extLst>
          </p:cNvPr>
          <p:cNvPicPr>
            <a:picLocks noChangeAspect="1"/>
          </p:cNvPicPr>
          <p:nvPr/>
        </p:nvPicPr>
        <p:blipFill>
          <a:blip r:embed="rId4"/>
          <a:stretch>
            <a:fillRect/>
          </a:stretch>
        </p:blipFill>
        <p:spPr>
          <a:xfrm>
            <a:off x="3979511" y="1271188"/>
            <a:ext cx="2752725" cy="1657350"/>
          </a:xfrm>
          <a:prstGeom prst="rect">
            <a:avLst/>
          </a:prstGeom>
        </p:spPr>
      </p:pic>
      <p:sp>
        <p:nvSpPr>
          <p:cNvPr id="11" name="TextBox 10">
            <a:extLst>
              <a:ext uri="{FF2B5EF4-FFF2-40B4-BE49-F238E27FC236}">
                <a16:creationId xmlns:a16="http://schemas.microsoft.com/office/drawing/2014/main" id="{B7CB301D-4F15-190C-CD88-B1B427FFC8C1}"/>
              </a:ext>
            </a:extLst>
          </p:cNvPr>
          <p:cNvSpPr txBox="1"/>
          <p:nvPr/>
        </p:nvSpPr>
        <p:spPr>
          <a:xfrm>
            <a:off x="4293659" y="891745"/>
            <a:ext cx="1062214" cy="400110"/>
          </a:xfrm>
          <a:prstGeom prst="rect">
            <a:avLst/>
          </a:prstGeom>
          <a:noFill/>
        </p:spPr>
        <p:txBody>
          <a:bodyPr wrap="none" rtlCol="0">
            <a:spAutoFit/>
          </a:bodyPr>
          <a:lstStyle/>
          <a:p>
            <a:r>
              <a:rPr lang="en-US" sz="2000" b="1" dirty="0"/>
              <a:t>Hospital</a:t>
            </a:r>
          </a:p>
        </p:txBody>
      </p:sp>
      <p:pic>
        <p:nvPicPr>
          <p:cNvPr id="12" name="Picture 11">
            <a:extLst>
              <a:ext uri="{FF2B5EF4-FFF2-40B4-BE49-F238E27FC236}">
                <a16:creationId xmlns:a16="http://schemas.microsoft.com/office/drawing/2014/main" id="{C2DCD2D7-EE0F-98E1-8BB3-FAC4B6D81458}"/>
              </a:ext>
            </a:extLst>
          </p:cNvPr>
          <p:cNvPicPr>
            <a:picLocks noChangeAspect="1"/>
          </p:cNvPicPr>
          <p:nvPr/>
        </p:nvPicPr>
        <p:blipFill>
          <a:blip r:embed="rId4"/>
          <a:stretch>
            <a:fillRect/>
          </a:stretch>
        </p:blipFill>
        <p:spPr>
          <a:xfrm>
            <a:off x="6948136" y="966789"/>
            <a:ext cx="1351314" cy="813594"/>
          </a:xfrm>
          <a:prstGeom prst="rect">
            <a:avLst/>
          </a:prstGeom>
        </p:spPr>
      </p:pic>
      <p:pic>
        <p:nvPicPr>
          <p:cNvPr id="13" name="Picture 12">
            <a:extLst>
              <a:ext uri="{FF2B5EF4-FFF2-40B4-BE49-F238E27FC236}">
                <a16:creationId xmlns:a16="http://schemas.microsoft.com/office/drawing/2014/main" id="{AC57E8BD-B0CA-6F8F-FD15-990E091FC6DA}"/>
              </a:ext>
            </a:extLst>
          </p:cNvPr>
          <p:cNvPicPr>
            <a:picLocks noChangeAspect="1"/>
          </p:cNvPicPr>
          <p:nvPr/>
        </p:nvPicPr>
        <p:blipFill>
          <a:blip r:embed="rId4"/>
          <a:stretch>
            <a:fillRect/>
          </a:stretch>
        </p:blipFill>
        <p:spPr>
          <a:xfrm>
            <a:off x="6164529" y="178496"/>
            <a:ext cx="1351314" cy="813594"/>
          </a:xfrm>
          <a:prstGeom prst="rect">
            <a:avLst/>
          </a:prstGeom>
        </p:spPr>
      </p:pic>
      <p:cxnSp>
        <p:nvCxnSpPr>
          <p:cNvPr id="15" name="Connector: Curved 14">
            <a:extLst>
              <a:ext uri="{FF2B5EF4-FFF2-40B4-BE49-F238E27FC236}">
                <a16:creationId xmlns:a16="http://schemas.microsoft.com/office/drawing/2014/main" id="{374B5B55-FEE7-239F-ACEF-79B03BF287E9}"/>
              </a:ext>
            </a:extLst>
          </p:cNvPr>
          <p:cNvCxnSpPr>
            <a:stCxn id="9" idx="3"/>
          </p:cNvCxnSpPr>
          <p:nvPr/>
        </p:nvCxnSpPr>
        <p:spPr>
          <a:xfrm flipV="1">
            <a:off x="6732236" y="1618117"/>
            <a:ext cx="433481" cy="481746"/>
          </a:xfrm>
          <a:prstGeom prst="curvedConnector2">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7" name="Connector: Curved 16">
            <a:extLst>
              <a:ext uri="{FF2B5EF4-FFF2-40B4-BE49-F238E27FC236}">
                <a16:creationId xmlns:a16="http://schemas.microsoft.com/office/drawing/2014/main" id="{8B9C0606-9E4A-32E1-C5A7-EF021697B5A6}"/>
              </a:ext>
            </a:extLst>
          </p:cNvPr>
          <p:cNvCxnSpPr>
            <a:cxnSpLocks/>
          </p:cNvCxnSpPr>
          <p:nvPr/>
        </p:nvCxnSpPr>
        <p:spPr>
          <a:xfrm rot="16200000" flipV="1">
            <a:off x="7514962" y="576193"/>
            <a:ext cx="368370" cy="411054"/>
          </a:xfrm>
          <a:prstGeom prst="curvedConnector2">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9" name="Connector: Curved 18">
            <a:extLst>
              <a:ext uri="{FF2B5EF4-FFF2-40B4-BE49-F238E27FC236}">
                <a16:creationId xmlns:a16="http://schemas.microsoft.com/office/drawing/2014/main" id="{D8F5B157-58BB-62AC-0A20-06CF412AD5DE}"/>
              </a:ext>
            </a:extLst>
          </p:cNvPr>
          <p:cNvCxnSpPr>
            <a:cxnSpLocks/>
            <a:stCxn id="13" idx="1"/>
            <a:endCxn id="9" idx="0"/>
          </p:cNvCxnSpPr>
          <p:nvPr/>
        </p:nvCxnSpPr>
        <p:spPr>
          <a:xfrm rot="10800000" flipV="1">
            <a:off x="5355875" y="585292"/>
            <a:ext cx="808655" cy="685895"/>
          </a:xfrm>
          <a:prstGeom prst="curvedConnector2">
            <a:avLst/>
          </a:prstGeom>
          <a:ln>
            <a:tailEnd type="triangle"/>
          </a:ln>
        </p:spPr>
        <p:style>
          <a:lnRef idx="3">
            <a:schemeClr val="accent2"/>
          </a:lnRef>
          <a:fillRef idx="0">
            <a:schemeClr val="accent2"/>
          </a:fillRef>
          <a:effectRef idx="2">
            <a:schemeClr val="accent2"/>
          </a:effectRef>
          <a:fontRef idx="minor">
            <a:schemeClr val="tx1"/>
          </a:fontRef>
        </p:style>
      </p:cxnSp>
      <p:pic>
        <p:nvPicPr>
          <p:cNvPr id="20" name="Picture 19">
            <a:extLst>
              <a:ext uri="{FF2B5EF4-FFF2-40B4-BE49-F238E27FC236}">
                <a16:creationId xmlns:a16="http://schemas.microsoft.com/office/drawing/2014/main" id="{BF0F7F7B-6712-6A91-DED3-321AC4923263}"/>
              </a:ext>
            </a:extLst>
          </p:cNvPr>
          <p:cNvPicPr>
            <a:picLocks noChangeAspect="1"/>
          </p:cNvPicPr>
          <p:nvPr/>
        </p:nvPicPr>
        <p:blipFill>
          <a:blip r:embed="rId5"/>
          <a:stretch>
            <a:fillRect/>
          </a:stretch>
        </p:blipFill>
        <p:spPr>
          <a:xfrm>
            <a:off x="6948136" y="3603689"/>
            <a:ext cx="2143125" cy="2143125"/>
          </a:xfrm>
          <a:prstGeom prst="rect">
            <a:avLst/>
          </a:prstGeom>
        </p:spPr>
      </p:pic>
      <p:sp>
        <p:nvSpPr>
          <p:cNvPr id="21" name="TextBox 20">
            <a:extLst>
              <a:ext uri="{FF2B5EF4-FFF2-40B4-BE49-F238E27FC236}">
                <a16:creationId xmlns:a16="http://schemas.microsoft.com/office/drawing/2014/main" id="{A91B6561-29F8-7427-81B8-6F783475FF48}"/>
              </a:ext>
            </a:extLst>
          </p:cNvPr>
          <p:cNvSpPr txBox="1"/>
          <p:nvPr/>
        </p:nvSpPr>
        <p:spPr>
          <a:xfrm>
            <a:off x="8102155" y="3251236"/>
            <a:ext cx="949299" cy="461665"/>
          </a:xfrm>
          <a:prstGeom prst="rect">
            <a:avLst/>
          </a:prstGeom>
          <a:noFill/>
        </p:spPr>
        <p:txBody>
          <a:bodyPr wrap="none" rtlCol="0">
            <a:spAutoFit/>
          </a:bodyPr>
          <a:lstStyle/>
          <a:p>
            <a:r>
              <a:rPr lang="en-US" sz="2400" b="1" dirty="0"/>
              <a:t>Home</a:t>
            </a:r>
            <a:endParaRPr lang="en-US" sz="2000" b="1" dirty="0"/>
          </a:p>
        </p:txBody>
      </p:sp>
      <p:cxnSp>
        <p:nvCxnSpPr>
          <p:cNvPr id="25" name="Straight Arrow Connector 24">
            <a:extLst>
              <a:ext uri="{FF2B5EF4-FFF2-40B4-BE49-F238E27FC236}">
                <a16:creationId xmlns:a16="http://schemas.microsoft.com/office/drawing/2014/main" id="{E0712218-5792-A6E0-4E3F-DF76EF8D677F}"/>
              </a:ext>
            </a:extLst>
          </p:cNvPr>
          <p:cNvCxnSpPr/>
          <p:nvPr/>
        </p:nvCxnSpPr>
        <p:spPr>
          <a:xfrm flipV="1">
            <a:off x="2717635" y="4247848"/>
            <a:ext cx="1386480" cy="1579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6" name="TextBox 25">
            <a:extLst>
              <a:ext uri="{FF2B5EF4-FFF2-40B4-BE49-F238E27FC236}">
                <a16:creationId xmlns:a16="http://schemas.microsoft.com/office/drawing/2014/main" id="{F5441444-8445-CDE5-977E-A409739DD96C}"/>
              </a:ext>
            </a:extLst>
          </p:cNvPr>
          <p:cNvSpPr txBox="1"/>
          <p:nvPr/>
        </p:nvSpPr>
        <p:spPr>
          <a:xfrm>
            <a:off x="2864757" y="3828867"/>
            <a:ext cx="2019300" cy="369332"/>
          </a:xfrm>
          <a:prstGeom prst="rect">
            <a:avLst/>
          </a:prstGeom>
          <a:noFill/>
        </p:spPr>
        <p:txBody>
          <a:bodyPr wrap="square" rtlCol="0">
            <a:spAutoFit/>
          </a:bodyPr>
          <a:lstStyle/>
          <a:p>
            <a:r>
              <a:rPr lang="en-US" b="1" dirty="0">
                <a:solidFill>
                  <a:srgbClr val="C00000"/>
                </a:solidFill>
              </a:rPr>
              <a:t>Pre Hospital</a:t>
            </a:r>
          </a:p>
        </p:txBody>
      </p:sp>
      <p:sp>
        <p:nvSpPr>
          <p:cNvPr id="27" name="TextBox 26">
            <a:extLst>
              <a:ext uri="{FF2B5EF4-FFF2-40B4-BE49-F238E27FC236}">
                <a16:creationId xmlns:a16="http://schemas.microsoft.com/office/drawing/2014/main" id="{29D4C68F-FAEE-EAD7-0250-D07AF6679ECA}"/>
              </a:ext>
            </a:extLst>
          </p:cNvPr>
          <p:cNvSpPr txBox="1"/>
          <p:nvPr/>
        </p:nvSpPr>
        <p:spPr>
          <a:xfrm>
            <a:off x="4428680" y="2910620"/>
            <a:ext cx="2019300" cy="369332"/>
          </a:xfrm>
          <a:prstGeom prst="rect">
            <a:avLst/>
          </a:prstGeom>
          <a:noFill/>
        </p:spPr>
        <p:txBody>
          <a:bodyPr wrap="square" rtlCol="0">
            <a:spAutoFit/>
          </a:bodyPr>
          <a:lstStyle/>
          <a:p>
            <a:r>
              <a:rPr lang="en-US" b="1" dirty="0">
                <a:solidFill>
                  <a:srgbClr val="C00000"/>
                </a:solidFill>
              </a:rPr>
              <a:t>In the  Hospital</a:t>
            </a:r>
          </a:p>
        </p:txBody>
      </p:sp>
      <p:sp>
        <p:nvSpPr>
          <p:cNvPr id="28" name="TextBox 27">
            <a:extLst>
              <a:ext uri="{FF2B5EF4-FFF2-40B4-BE49-F238E27FC236}">
                <a16:creationId xmlns:a16="http://schemas.microsoft.com/office/drawing/2014/main" id="{19F4AFC2-442E-F8D0-1A35-FE2969871898}"/>
              </a:ext>
            </a:extLst>
          </p:cNvPr>
          <p:cNvSpPr txBox="1"/>
          <p:nvPr/>
        </p:nvSpPr>
        <p:spPr>
          <a:xfrm>
            <a:off x="6757393" y="5707527"/>
            <a:ext cx="2524610" cy="369332"/>
          </a:xfrm>
          <a:prstGeom prst="rect">
            <a:avLst/>
          </a:prstGeom>
          <a:noFill/>
        </p:spPr>
        <p:txBody>
          <a:bodyPr wrap="square" rtlCol="0">
            <a:spAutoFit/>
          </a:bodyPr>
          <a:lstStyle/>
          <a:p>
            <a:r>
              <a:rPr lang="en-US" b="1" dirty="0">
                <a:solidFill>
                  <a:srgbClr val="C00000"/>
                </a:solidFill>
              </a:rPr>
              <a:t>Post Hospital at Home</a:t>
            </a:r>
          </a:p>
        </p:txBody>
      </p:sp>
      <p:cxnSp>
        <p:nvCxnSpPr>
          <p:cNvPr id="34" name="Connector: Curved 33">
            <a:extLst>
              <a:ext uri="{FF2B5EF4-FFF2-40B4-BE49-F238E27FC236}">
                <a16:creationId xmlns:a16="http://schemas.microsoft.com/office/drawing/2014/main" id="{EE3F7859-596D-1DE1-0C4A-C03F3A7A143D}"/>
              </a:ext>
            </a:extLst>
          </p:cNvPr>
          <p:cNvCxnSpPr>
            <a:cxnSpLocks/>
            <a:endCxn id="20" idx="0"/>
          </p:cNvCxnSpPr>
          <p:nvPr/>
        </p:nvCxnSpPr>
        <p:spPr>
          <a:xfrm rot="16200000" flipH="1">
            <a:off x="6976659" y="2560649"/>
            <a:ext cx="1690176" cy="395904"/>
          </a:xfrm>
          <a:prstGeom prst="curvedConnector3">
            <a:avLst>
              <a:gd name="adj1" fmla="val 50000"/>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0" name="Connector: Curved 39">
            <a:extLst>
              <a:ext uri="{FF2B5EF4-FFF2-40B4-BE49-F238E27FC236}">
                <a16:creationId xmlns:a16="http://schemas.microsoft.com/office/drawing/2014/main" id="{406FAD45-ABC7-9AEF-281C-B0E36510ECE7}"/>
              </a:ext>
            </a:extLst>
          </p:cNvPr>
          <p:cNvCxnSpPr>
            <a:cxnSpLocks/>
          </p:cNvCxnSpPr>
          <p:nvPr/>
        </p:nvCxnSpPr>
        <p:spPr>
          <a:xfrm rot="10800000">
            <a:off x="6200188" y="4229495"/>
            <a:ext cx="950885" cy="357477"/>
          </a:xfrm>
          <a:prstGeom prst="curvedConnector3">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2" name="Connector: Curved 41">
            <a:extLst>
              <a:ext uri="{FF2B5EF4-FFF2-40B4-BE49-F238E27FC236}">
                <a16:creationId xmlns:a16="http://schemas.microsoft.com/office/drawing/2014/main" id="{DECCA1B2-D2DA-1BF5-8534-6F0D977A970A}"/>
              </a:ext>
            </a:extLst>
          </p:cNvPr>
          <p:cNvCxnSpPr>
            <a:cxnSpLocks/>
          </p:cNvCxnSpPr>
          <p:nvPr/>
        </p:nvCxnSpPr>
        <p:spPr>
          <a:xfrm>
            <a:off x="6200187" y="4530593"/>
            <a:ext cx="968229" cy="512882"/>
          </a:xfrm>
          <a:prstGeom prst="curvedConnector3">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4" name="Connector: Curved 43">
            <a:extLst>
              <a:ext uri="{FF2B5EF4-FFF2-40B4-BE49-F238E27FC236}">
                <a16:creationId xmlns:a16="http://schemas.microsoft.com/office/drawing/2014/main" id="{10D7FA2A-B5E3-2B0E-BAA0-80A41C4352B3}"/>
              </a:ext>
            </a:extLst>
          </p:cNvPr>
          <p:cNvCxnSpPr>
            <a:cxnSpLocks/>
          </p:cNvCxnSpPr>
          <p:nvPr/>
        </p:nvCxnSpPr>
        <p:spPr>
          <a:xfrm rot="16200000" flipV="1">
            <a:off x="6786984" y="2554176"/>
            <a:ext cx="1739875" cy="435530"/>
          </a:xfrm>
          <a:prstGeom prst="curvedConnector3">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6" name="Connector: Curved 45">
            <a:extLst>
              <a:ext uri="{FF2B5EF4-FFF2-40B4-BE49-F238E27FC236}">
                <a16:creationId xmlns:a16="http://schemas.microsoft.com/office/drawing/2014/main" id="{6C6A8496-EFBF-F041-765E-73F6029BF60A}"/>
              </a:ext>
            </a:extLst>
          </p:cNvPr>
          <p:cNvCxnSpPr>
            <a:cxnSpLocks/>
          </p:cNvCxnSpPr>
          <p:nvPr/>
        </p:nvCxnSpPr>
        <p:spPr>
          <a:xfrm rot="5400000" flipH="1" flipV="1">
            <a:off x="2717872" y="2440665"/>
            <a:ext cx="1867707" cy="481700"/>
          </a:xfrm>
          <a:prstGeom prst="curvedConnector3">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8" name="Connector: Curved 47">
            <a:extLst>
              <a:ext uri="{FF2B5EF4-FFF2-40B4-BE49-F238E27FC236}">
                <a16:creationId xmlns:a16="http://schemas.microsoft.com/office/drawing/2014/main" id="{E72F817C-2709-0D59-ABEA-4C0DEA1E7731}"/>
              </a:ext>
            </a:extLst>
          </p:cNvPr>
          <p:cNvCxnSpPr>
            <a:cxnSpLocks/>
          </p:cNvCxnSpPr>
          <p:nvPr/>
        </p:nvCxnSpPr>
        <p:spPr>
          <a:xfrm rot="5400000">
            <a:off x="2975217" y="2724549"/>
            <a:ext cx="1668001" cy="247625"/>
          </a:xfrm>
          <a:prstGeom prst="curvedConnector3">
            <a:avLst/>
          </a:prstGeom>
          <a:ln>
            <a:tailEnd type="triangle"/>
          </a:ln>
        </p:spPr>
        <p:style>
          <a:lnRef idx="3">
            <a:schemeClr val="accent2"/>
          </a:lnRef>
          <a:fillRef idx="0">
            <a:schemeClr val="accent2"/>
          </a:fillRef>
          <a:effectRef idx="2">
            <a:schemeClr val="accent2"/>
          </a:effectRef>
          <a:fontRef idx="minor">
            <a:schemeClr val="tx1"/>
          </a:fontRef>
        </p:style>
      </p:cxnSp>
      <p:pic>
        <p:nvPicPr>
          <p:cNvPr id="49" name="Picture 48" descr="دانشگاه علوم پزشکی ایران - ویکی‌پدیا، دانشنامهٔ آزاد">
            <a:extLst>
              <a:ext uri="{FF2B5EF4-FFF2-40B4-BE49-F238E27FC236}">
                <a16:creationId xmlns:a16="http://schemas.microsoft.com/office/drawing/2014/main" id="{C1CAA6EE-D710-DE7C-A89A-0BF48EA80D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32795" y="185738"/>
            <a:ext cx="765110" cy="76852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7" name="Content Placeholder 4">
            <a:extLst>
              <a:ext uri="{FF2B5EF4-FFF2-40B4-BE49-F238E27FC236}">
                <a16:creationId xmlns:a16="http://schemas.microsoft.com/office/drawing/2014/main" id="{8009934C-DEB9-6300-58EA-51C96F8940DD}"/>
              </a:ext>
            </a:extLst>
          </p:cNvPr>
          <p:cNvGraphicFramePr>
            <a:graphicFrameLocks/>
          </p:cNvGraphicFramePr>
          <p:nvPr>
            <p:extLst>
              <p:ext uri="{D42A27DB-BD31-4B8C-83A1-F6EECF244321}">
                <p14:modId xmlns:p14="http://schemas.microsoft.com/office/powerpoint/2010/main" val="794000617"/>
              </p:ext>
            </p:extLst>
          </p:nvPr>
        </p:nvGraphicFramePr>
        <p:xfrm>
          <a:off x="-344474" y="1653198"/>
          <a:ext cx="3787528"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0" name="TextBox 59">
            <a:extLst>
              <a:ext uri="{FF2B5EF4-FFF2-40B4-BE49-F238E27FC236}">
                <a16:creationId xmlns:a16="http://schemas.microsoft.com/office/drawing/2014/main" id="{2A46C3A1-1693-018C-640A-DD65AF727099}"/>
              </a:ext>
            </a:extLst>
          </p:cNvPr>
          <p:cNvSpPr txBox="1"/>
          <p:nvPr/>
        </p:nvSpPr>
        <p:spPr>
          <a:xfrm>
            <a:off x="6062455" y="3488338"/>
            <a:ext cx="1050480" cy="461665"/>
          </a:xfrm>
          <a:prstGeom prst="rect">
            <a:avLst/>
          </a:prstGeom>
          <a:noFill/>
        </p:spPr>
        <p:txBody>
          <a:bodyPr wrap="none" rtlCol="0">
            <a:spAutoFit/>
          </a:bodyPr>
          <a:lstStyle/>
          <a:p>
            <a:r>
              <a:rPr lang="en-US" sz="2400" b="1" dirty="0"/>
              <a:t>Doctor</a:t>
            </a:r>
            <a:endParaRPr lang="en-US" sz="2000" b="1" dirty="0"/>
          </a:p>
        </p:txBody>
      </p:sp>
    </p:spTree>
    <p:extLst>
      <p:ext uri="{BB962C8B-B14F-4D97-AF65-F5344CB8AC3E}">
        <p14:creationId xmlns:p14="http://schemas.microsoft.com/office/powerpoint/2010/main" val="34799902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1081EC-C660-4F36-9C7C-B2CA2962345B}"/>
              </a:ext>
            </a:extLst>
          </p:cNvPr>
          <p:cNvSpPr txBox="1"/>
          <p:nvPr/>
        </p:nvSpPr>
        <p:spPr>
          <a:xfrm rot="10800000">
            <a:off x="8422429" y="162342"/>
            <a:ext cx="553998" cy="6267033"/>
          </a:xfrm>
          <a:prstGeom prst="rect">
            <a:avLst/>
          </a:prstGeom>
          <a:solidFill>
            <a:srgbClr val="00B050"/>
          </a:solidFill>
        </p:spPr>
        <p:txBody>
          <a:bodyPr vert="vert" wrap="square" rtlCol="0">
            <a:spAutoFit/>
          </a:bodyPr>
          <a:lstStyle/>
          <a:p>
            <a:pPr algn="r" rtl="1"/>
            <a:r>
              <a:rPr lang="en-US" sz="2400" b="1" dirty="0">
                <a:solidFill>
                  <a:schemeClr val="bg1"/>
                </a:solidFill>
                <a:latin typeface="+mj-lt"/>
                <a:cs typeface="B Nazanin" panose="00000400000000000000" pitchFamily="2" charset="-78"/>
              </a:rPr>
              <a:t>Artificial Intelligence for Good (AI for Good)</a:t>
            </a:r>
            <a:endParaRPr lang="fa-IR" sz="2400" b="1" dirty="0">
              <a:solidFill>
                <a:schemeClr val="bg1"/>
              </a:solidFill>
              <a:latin typeface="+mj-lt"/>
              <a:cs typeface="B Nazanin" panose="00000400000000000000" pitchFamily="2" charset="-78"/>
            </a:endParaRPr>
          </a:p>
        </p:txBody>
      </p:sp>
      <p:sp>
        <p:nvSpPr>
          <p:cNvPr id="2" name="AutoShape 2" descr="Tunicates - Advanced | CK-12 Foundation">
            <a:extLst>
              <a:ext uri="{FF2B5EF4-FFF2-40B4-BE49-F238E27FC236}">
                <a16:creationId xmlns:a16="http://schemas.microsoft.com/office/drawing/2014/main" id="{5634135B-9836-4D7B-BAE8-01E900891213}"/>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Tunicates - Advanced | CK-12 Foundation">
            <a:extLst>
              <a:ext uri="{FF2B5EF4-FFF2-40B4-BE49-F238E27FC236}">
                <a16:creationId xmlns:a16="http://schemas.microsoft.com/office/drawing/2014/main" id="{1BF5221C-5109-48C5-AB94-E1DEF5751999}"/>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B2E6C568-7455-43BC-9E44-EEE0C280050B}"/>
              </a:ext>
            </a:extLst>
          </p:cNvPr>
          <p:cNvSpPr>
            <a:spLocks noGrp="1"/>
          </p:cNvSpPr>
          <p:nvPr>
            <p:ph type="sldNum" sz="quarter" idx="12"/>
          </p:nvPr>
        </p:nvSpPr>
        <p:spPr/>
        <p:txBody>
          <a:bodyPr/>
          <a:lstStyle/>
          <a:p>
            <a:fld id="{BF58B917-6774-4A45-B905-3BC189ACAE29}" type="slidenum">
              <a:rPr lang="en-US" smtClean="0"/>
              <a:t>48</a:t>
            </a:fld>
            <a:endParaRPr lang="en-US"/>
          </a:p>
        </p:txBody>
      </p:sp>
      <p:pic>
        <p:nvPicPr>
          <p:cNvPr id="4098" name="Picture 2" descr="Nano Robots">
            <a:extLst>
              <a:ext uri="{FF2B5EF4-FFF2-40B4-BE49-F238E27FC236}">
                <a16:creationId xmlns:a16="http://schemas.microsoft.com/office/drawing/2014/main" id="{ED5509AB-980E-4F12-AC3C-5C5A41A31F4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285"/>
          <a:stretch/>
        </p:blipFill>
        <p:spPr bwMode="auto">
          <a:xfrm>
            <a:off x="59232" y="1097850"/>
            <a:ext cx="2288486" cy="16668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Nanorobots Stock Video Footage - 4K and HD Video Clips | Shutterstock">
            <a:extLst>
              <a:ext uri="{FF2B5EF4-FFF2-40B4-BE49-F238E27FC236}">
                <a16:creationId xmlns:a16="http://schemas.microsoft.com/office/drawing/2014/main" id="{1902C011-FBD6-46F8-9D19-30C88BC501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9643" y="5094063"/>
            <a:ext cx="2847975" cy="16002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Korean Researchers Develop World's First Cancer Removal Tech with Nano Robot  - Businesskorea">
            <a:extLst>
              <a:ext uri="{FF2B5EF4-FFF2-40B4-BE49-F238E27FC236}">
                <a16:creationId xmlns:a16="http://schemas.microsoft.com/office/drawing/2014/main" id="{59EDE571-51F7-4C62-9154-A20BC53226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6305" y="1462908"/>
            <a:ext cx="2462126" cy="1383402"/>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Nanorobots and Its Application in Medicine">
            <a:extLst>
              <a:ext uri="{FF2B5EF4-FFF2-40B4-BE49-F238E27FC236}">
                <a16:creationId xmlns:a16="http://schemas.microsoft.com/office/drawing/2014/main" id="{3CCE1452-A6F4-4658-A72D-C8845F649E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31679" y="2906836"/>
            <a:ext cx="2190750" cy="2085975"/>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Can Artificial Intelligence Speed Up Development Of Nanobots">
            <a:extLst>
              <a:ext uri="{FF2B5EF4-FFF2-40B4-BE49-F238E27FC236}">
                <a16:creationId xmlns:a16="http://schemas.microsoft.com/office/drawing/2014/main" id="{86FD50C1-12CE-4D18-AA72-02AFB4888AA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76218" y="6033344"/>
            <a:ext cx="1292859" cy="860339"/>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Nanomedicine | Future Medical Technologies">
            <a:extLst>
              <a:ext uri="{FF2B5EF4-FFF2-40B4-BE49-F238E27FC236}">
                <a16:creationId xmlns:a16="http://schemas.microsoft.com/office/drawing/2014/main" id="{AB4D6D95-C9E8-4240-BFB7-4DE60447BFD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232" y="5583197"/>
            <a:ext cx="1570785" cy="126291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918541DC-F742-4E30-93DA-D17CDC343BBC}"/>
              </a:ext>
            </a:extLst>
          </p:cNvPr>
          <p:cNvPicPr/>
          <p:nvPr/>
        </p:nvPicPr>
        <p:blipFill rotWithShape="1">
          <a:blip r:embed="rId9">
            <a:extLst>
              <a:ext uri="{28A0092B-C50C-407E-A947-70E740481C1C}">
                <a14:useLocalDpi xmlns:a14="http://schemas.microsoft.com/office/drawing/2010/main" val="0"/>
              </a:ext>
            </a:extLst>
          </a:blip>
          <a:srcRect l="1019" t="4134" r="34692" b="54677"/>
          <a:stretch/>
        </p:blipFill>
        <p:spPr bwMode="auto">
          <a:xfrm>
            <a:off x="5557844" y="46736"/>
            <a:ext cx="2847975" cy="1383401"/>
          </a:xfrm>
          <a:prstGeom prst="rect">
            <a:avLst/>
          </a:prstGeom>
          <a:noFill/>
          <a:ln>
            <a:noFill/>
          </a:ln>
          <a:extLst>
            <a:ext uri="{53640926-AAD7-44D8-BBD7-CCE9431645EC}">
              <a14:shadowObscured xmlns:a14="http://schemas.microsoft.com/office/drawing/2010/main"/>
            </a:ext>
          </a:extLst>
        </p:spPr>
      </p:pic>
      <p:pic>
        <p:nvPicPr>
          <p:cNvPr id="19" name="Picture 18">
            <a:extLst>
              <a:ext uri="{FF2B5EF4-FFF2-40B4-BE49-F238E27FC236}">
                <a16:creationId xmlns:a16="http://schemas.microsoft.com/office/drawing/2014/main" id="{37E09DE5-6722-4722-AD1D-9E7ACB0FD041}"/>
              </a:ext>
            </a:extLst>
          </p:cNvPr>
          <p:cNvPicPr>
            <a:picLocks noChangeAspect="1"/>
          </p:cNvPicPr>
          <p:nvPr/>
        </p:nvPicPr>
        <p:blipFill>
          <a:blip r:embed="rId10"/>
          <a:stretch>
            <a:fillRect/>
          </a:stretch>
        </p:blipFill>
        <p:spPr>
          <a:xfrm>
            <a:off x="59232" y="19643"/>
            <a:ext cx="2710568" cy="1150241"/>
          </a:xfrm>
          <a:prstGeom prst="rect">
            <a:avLst/>
          </a:prstGeom>
        </p:spPr>
      </p:pic>
      <p:pic>
        <p:nvPicPr>
          <p:cNvPr id="8" name="Picture 7">
            <a:extLst>
              <a:ext uri="{FF2B5EF4-FFF2-40B4-BE49-F238E27FC236}">
                <a16:creationId xmlns:a16="http://schemas.microsoft.com/office/drawing/2014/main" id="{FE2942DF-34FD-41EA-A6BA-C5F1D9CB3152}"/>
              </a:ext>
            </a:extLst>
          </p:cNvPr>
          <p:cNvPicPr>
            <a:picLocks noChangeAspect="1"/>
          </p:cNvPicPr>
          <p:nvPr/>
        </p:nvPicPr>
        <p:blipFill rotWithShape="1">
          <a:blip r:embed="rId11"/>
          <a:srcRect t="4651"/>
          <a:stretch/>
        </p:blipFill>
        <p:spPr>
          <a:xfrm>
            <a:off x="2786410" y="30291"/>
            <a:ext cx="2710569" cy="1383401"/>
          </a:xfrm>
          <a:prstGeom prst="rect">
            <a:avLst/>
          </a:prstGeom>
        </p:spPr>
      </p:pic>
      <p:pic>
        <p:nvPicPr>
          <p:cNvPr id="19458" name="Picture 2" descr="Nasibeh Rady Raz">
            <a:extLst>
              <a:ext uri="{FF2B5EF4-FFF2-40B4-BE49-F238E27FC236}">
                <a16:creationId xmlns:a16="http://schemas.microsoft.com/office/drawing/2014/main" id="{30242752-0C47-C4E0-1BD3-87BAFDED8EE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232" y="1314530"/>
            <a:ext cx="8382000" cy="4762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7E5364A-41DC-82A5-6CC4-4C82F6C6FE26}"/>
              </a:ext>
            </a:extLst>
          </p:cNvPr>
          <p:cNvSpPr txBox="1"/>
          <p:nvPr/>
        </p:nvSpPr>
        <p:spPr>
          <a:xfrm>
            <a:off x="1558462" y="2050803"/>
            <a:ext cx="5738192" cy="4062651"/>
          </a:xfrm>
          <a:prstGeom prst="rect">
            <a:avLst/>
          </a:prstGeom>
          <a:solidFill>
            <a:schemeClr val="accent5">
              <a:lumMod val="20000"/>
              <a:lumOff val="80000"/>
            </a:schemeClr>
          </a:solidFill>
        </p:spPr>
        <p:txBody>
          <a:bodyPr wrap="square" rtlCol="0">
            <a:spAutoFit/>
          </a:bodyPr>
          <a:lstStyle/>
          <a:p>
            <a:pPr algn="just"/>
            <a:endParaRPr lang="en-US" sz="1600" dirty="0"/>
          </a:p>
          <a:p>
            <a:pPr algn="just"/>
            <a:endParaRPr lang="en-US" sz="1600" dirty="0"/>
          </a:p>
          <a:p>
            <a:pPr algn="just"/>
            <a:endParaRPr lang="en-US" sz="1600" dirty="0"/>
          </a:p>
          <a:p>
            <a:pPr algn="just"/>
            <a:endParaRPr lang="en-US" sz="1600" dirty="0"/>
          </a:p>
          <a:p>
            <a:pPr algn="just"/>
            <a:endParaRPr lang="en-US" sz="1600" dirty="0"/>
          </a:p>
          <a:p>
            <a:pPr algn="just"/>
            <a:r>
              <a:rPr lang="en-US" sz="1600" b="1" dirty="0"/>
              <a:t>MA, Ph.D., and Postdoc in Artificial Intelligence and Robotics</a:t>
            </a:r>
            <a:endParaRPr lang="en-US" sz="1600" dirty="0"/>
          </a:p>
          <a:p>
            <a:r>
              <a:rPr lang="en-US" sz="1600" b="1" dirty="0"/>
              <a:t>Website: </a:t>
            </a:r>
            <a:r>
              <a:rPr lang="en-US" sz="1600" dirty="0"/>
              <a:t>http://radyraz.student.um.ac.ir/</a:t>
            </a:r>
            <a:br>
              <a:rPr lang="en-US" sz="1600" dirty="0"/>
            </a:br>
            <a:r>
              <a:rPr lang="en-US" sz="1600" b="1" dirty="0"/>
              <a:t>Email: </a:t>
            </a:r>
            <a:r>
              <a:rPr lang="en-US" sz="1600" dirty="0">
                <a:hlinkClick r:id="rId13"/>
              </a:rPr>
              <a:t>radyraz.n@iums.ac.ir</a:t>
            </a:r>
            <a:r>
              <a:rPr lang="en-US" sz="1600" dirty="0"/>
              <a:t> , </a:t>
            </a:r>
            <a:r>
              <a:rPr lang="en-US" sz="1600" dirty="0">
                <a:hlinkClick r:id="rId14"/>
              </a:rPr>
              <a:t>radyraz@mail.um.ac.ir</a:t>
            </a:r>
            <a:r>
              <a:rPr lang="en-US" sz="1600" dirty="0"/>
              <a:t>,      </a:t>
            </a:r>
          </a:p>
          <a:p>
            <a:r>
              <a:rPr lang="en-US" sz="1600" dirty="0"/>
              <a:t>             </a:t>
            </a:r>
            <a:r>
              <a:rPr lang="en-US" sz="1600" dirty="0">
                <a:hlinkClick r:id="rId15"/>
              </a:rPr>
              <a:t>radyraz@yahoo.com</a:t>
            </a:r>
            <a:endParaRPr lang="en-US" sz="1600" dirty="0"/>
          </a:p>
          <a:p>
            <a:pPr algn="just"/>
            <a:r>
              <a:rPr lang="en-US" sz="1600" b="1" dirty="0"/>
              <a:t>Research Interest:</a:t>
            </a:r>
          </a:p>
          <a:p>
            <a:pPr algn="just"/>
            <a:r>
              <a:rPr lang="en-US" sz="1400" dirty="0"/>
              <a:t>Artificial Intelligence, Artificial Intelligence in Medicine, Complex Systems, Biomimicry, Cognitive Science, Swarm Intelligence, Nanomedicine, Targeted Drug Delivery, Early Detection of Disease, Swarm Nano Robotics, Cancer Research, Fuzzy Logic and Control, Soft Computing, Neural Networks, Machine Learning, Multi-agent Systems, Distributed Decision Making, Biomarkers, Biophysics, Nature Inspired Algorithms, Computational Cellular/Molecular Biology, Protein Folding</a:t>
            </a:r>
          </a:p>
        </p:txBody>
      </p:sp>
      <p:pic>
        <p:nvPicPr>
          <p:cNvPr id="7" name="Picture 2" descr="Nasibeh Rady Raz">
            <a:extLst>
              <a:ext uri="{FF2B5EF4-FFF2-40B4-BE49-F238E27FC236}">
                <a16:creationId xmlns:a16="http://schemas.microsoft.com/office/drawing/2014/main" id="{A1D91376-C6E5-29E4-64B6-B675BAFE9171}"/>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8773" t="83064" r="13622"/>
          <a:stretch/>
        </p:blipFill>
        <p:spPr bwMode="auto">
          <a:xfrm>
            <a:off x="1630017" y="6076050"/>
            <a:ext cx="5666637" cy="8065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دانشگاه علوم پزشکی ایران - ویکی‌پدیا، دانشنامهٔ آزاد">
            <a:extLst>
              <a:ext uri="{FF2B5EF4-FFF2-40B4-BE49-F238E27FC236}">
                <a16:creationId xmlns:a16="http://schemas.microsoft.com/office/drawing/2014/main" id="{832B75A5-0D64-68E3-2711-909D57316BA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93784" y="2286604"/>
            <a:ext cx="765110" cy="76852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4645C43F-E5A4-D316-9BF2-10D83CB0040B}"/>
              </a:ext>
            </a:extLst>
          </p:cNvPr>
          <p:cNvSpPr txBox="1"/>
          <p:nvPr/>
        </p:nvSpPr>
        <p:spPr>
          <a:xfrm>
            <a:off x="2638958" y="2192986"/>
            <a:ext cx="4524012" cy="1384995"/>
          </a:xfrm>
          <a:prstGeom prst="rect">
            <a:avLst/>
          </a:prstGeom>
          <a:noFill/>
        </p:spPr>
        <p:txBody>
          <a:bodyPr wrap="square" rtlCol="0">
            <a:spAutoFit/>
          </a:bodyPr>
          <a:lstStyle/>
          <a:p>
            <a:r>
              <a:rPr lang="en-US" b="1" dirty="0"/>
              <a:t>Nasibeh Rady Raz, Ph.D.</a:t>
            </a:r>
          </a:p>
          <a:p>
            <a:pPr algn="just"/>
            <a:r>
              <a:rPr lang="en-US" sz="1600" dirty="0"/>
              <a:t>Department of Artificial Intelligence in Medicine, Faculty of Advanced Technologies in Medicine, Iran University of Medical Sciences, Tehran, Iran </a:t>
            </a:r>
          </a:p>
          <a:p>
            <a:endParaRPr lang="en-US" dirty="0"/>
          </a:p>
        </p:txBody>
      </p:sp>
    </p:spTree>
    <p:extLst>
      <p:ext uri="{BB962C8B-B14F-4D97-AF65-F5344CB8AC3E}">
        <p14:creationId xmlns:p14="http://schemas.microsoft.com/office/powerpoint/2010/main" val="150726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4DEE1-6EB8-22DA-C02B-F2CD3D435EB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04BD7D6-5C06-1D31-E242-F8974D892591}"/>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F684383D-1436-1A6D-2516-FB9656675667}"/>
              </a:ext>
            </a:extLst>
          </p:cNvPr>
          <p:cNvSpPr>
            <a:spLocks noGrp="1"/>
          </p:cNvSpPr>
          <p:nvPr>
            <p:ph type="sldNum" sz="quarter" idx="12"/>
          </p:nvPr>
        </p:nvSpPr>
        <p:spPr/>
        <p:txBody>
          <a:bodyPr/>
          <a:lstStyle/>
          <a:p>
            <a:fld id="{584E486E-142E-47D9-8D81-06AB5596F0EC}" type="slidenum">
              <a:rPr lang="en-US" smtClean="0"/>
              <a:t>5</a:t>
            </a:fld>
            <a:endParaRPr lang="en-US"/>
          </a:p>
        </p:txBody>
      </p:sp>
      <p:pic>
        <p:nvPicPr>
          <p:cNvPr id="1026" name="Picture 2" descr="Towards a mechanism-based approach to pain management in osteoarthritis |  Nature Reviews Rheumatology">
            <a:extLst>
              <a:ext uri="{FF2B5EF4-FFF2-40B4-BE49-F238E27FC236}">
                <a16:creationId xmlns:a16="http://schemas.microsoft.com/office/drawing/2014/main" id="{89B84864-F593-6F0D-8C6F-232A5D98A5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977900"/>
            <a:ext cx="8699500" cy="4902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دانشگاه علوم پزشکی ایران - ویکی‌پدیا، دانشنامهٔ آزاد">
            <a:extLst>
              <a:ext uri="{FF2B5EF4-FFF2-40B4-BE49-F238E27FC236}">
                <a16:creationId xmlns:a16="http://schemas.microsoft.com/office/drawing/2014/main" id="{9D830EB5-48FA-27B6-2666-0E8AA5666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7238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05C60-7979-79A6-A7E8-9A2F5A2BA70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6E2765D-CE2F-B209-DE28-054F019B4DE6}"/>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5BC58FD2-3374-386E-90B8-AF9D406BF228}"/>
              </a:ext>
            </a:extLst>
          </p:cNvPr>
          <p:cNvSpPr>
            <a:spLocks noGrp="1"/>
          </p:cNvSpPr>
          <p:nvPr>
            <p:ph type="sldNum" sz="quarter" idx="12"/>
          </p:nvPr>
        </p:nvSpPr>
        <p:spPr/>
        <p:txBody>
          <a:bodyPr/>
          <a:lstStyle/>
          <a:p>
            <a:fld id="{584E486E-142E-47D9-8D81-06AB5596F0EC}" type="slidenum">
              <a:rPr lang="en-US" smtClean="0"/>
              <a:t>6</a:t>
            </a:fld>
            <a:endParaRPr lang="en-US"/>
          </a:p>
        </p:txBody>
      </p:sp>
      <p:pic>
        <p:nvPicPr>
          <p:cNvPr id="20482" name="Picture 2" descr="Frontiers | Cognition and Pain: A Review">
            <a:extLst>
              <a:ext uri="{FF2B5EF4-FFF2-40B4-BE49-F238E27FC236}">
                <a16:creationId xmlns:a16="http://schemas.microsoft.com/office/drawing/2014/main" id="{64FF2784-CD95-EC3E-1AEB-EA92163F1B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959" y="1719829"/>
            <a:ext cx="8015391" cy="45629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دانشگاه علوم پزشکی ایران - ویکی‌پدیا، دانشنامهٔ آزاد">
            <a:extLst>
              <a:ext uri="{FF2B5EF4-FFF2-40B4-BE49-F238E27FC236}">
                <a16:creationId xmlns:a16="http://schemas.microsoft.com/office/drawing/2014/main" id="{EEE2881B-56B3-A924-9676-3C52E2C0AF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2795" y="185738"/>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53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E452FF-59EF-79DD-5E3A-A57A0E0054CE}"/>
              </a:ext>
            </a:extLst>
          </p:cNvPr>
          <p:cNvSpPr>
            <a:spLocks noGrp="1"/>
          </p:cNvSpPr>
          <p:nvPr>
            <p:ph type="title"/>
          </p:nvPr>
        </p:nvSpPr>
        <p:spPr/>
        <p:txBody>
          <a:bodyPr/>
          <a:lstStyle/>
          <a:p>
            <a:r>
              <a:rPr lang="en-US" b="0" i="0" dirty="0">
                <a:solidFill>
                  <a:srgbClr val="00B050"/>
                </a:solidFill>
                <a:effectLst/>
                <a:latin typeface="MuseoSans"/>
              </a:rPr>
              <a:t>Chronic Pain Treatment and Digital Health</a:t>
            </a:r>
            <a:endParaRPr lang="en-US" dirty="0">
              <a:solidFill>
                <a:srgbClr val="00B050"/>
              </a:solidFill>
            </a:endParaRPr>
          </a:p>
        </p:txBody>
      </p:sp>
      <p:graphicFrame>
        <p:nvGraphicFramePr>
          <p:cNvPr id="9" name="Content Placeholder 8">
            <a:extLst>
              <a:ext uri="{FF2B5EF4-FFF2-40B4-BE49-F238E27FC236}">
                <a16:creationId xmlns:a16="http://schemas.microsoft.com/office/drawing/2014/main" id="{63BB9822-C32D-8109-67C3-51DAD830FD2E}"/>
              </a:ext>
            </a:extLst>
          </p:cNvPr>
          <p:cNvGraphicFramePr>
            <a:graphicFrameLocks noGrp="1"/>
          </p:cNvGraphicFramePr>
          <p:nvPr>
            <p:ph idx="1"/>
          </p:nvPr>
        </p:nvGraphicFramePr>
        <p:xfrm>
          <a:off x="628650" y="1253331"/>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85A593EC-4B25-4B71-4383-920C35A51776}"/>
              </a:ext>
            </a:extLst>
          </p:cNvPr>
          <p:cNvSpPr>
            <a:spLocks noGrp="1"/>
          </p:cNvSpPr>
          <p:nvPr>
            <p:ph type="sldNum" sz="quarter" idx="12"/>
          </p:nvPr>
        </p:nvSpPr>
        <p:spPr/>
        <p:txBody>
          <a:bodyPr/>
          <a:lstStyle/>
          <a:p>
            <a:fld id="{584E486E-142E-47D9-8D81-06AB5596F0EC}" type="slidenum">
              <a:rPr lang="en-US" smtClean="0"/>
              <a:t>7</a:t>
            </a:fld>
            <a:endParaRPr lang="en-US"/>
          </a:p>
        </p:txBody>
      </p:sp>
      <p:sp>
        <p:nvSpPr>
          <p:cNvPr id="6" name="TextBox 5">
            <a:extLst>
              <a:ext uri="{FF2B5EF4-FFF2-40B4-BE49-F238E27FC236}">
                <a16:creationId xmlns:a16="http://schemas.microsoft.com/office/drawing/2014/main" id="{64CF8787-91D7-E7BD-196D-08F299511B40}"/>
              </a:ext>
            </a:extLst>
          </p:cNvPr>
          <p:cNvSpPr txBox="1"/>
          <p:nvPr/>
        </p:nvSpPr>
        <p:spPr>
          <a:xfrm>
            <a:off x="326572" y="6356351"/>
            <a:ext cx="8343899" cy="369332"/>
          </a:xfrm>
          <a:prstGeom prst="rect">
            <a:avLst/>
          </a:prstGeom>
          <a:noFill/>
        </p:spPr>
        <p:txBody>
          <a:bodyPr wrap="square">
            <a:spAutoFit/>
          </a:bodyPr>
          <a:lstStyle/>
          <a:p>
            <a:pPr algn="l"/>
            <a:r>
              <a:rPr lang="en-US" b="0" i="0" dirty="0">
                <a:solidFill>
                  <a:srgbClr val="282828"/>
                </a:solidFill>
                <a:effectLst/>
                <a:latin typeface="MuseoSans"/>
              </a:rPr>
              <a:t>Front. Public Health, 10 December 2021, Sec. Digital Public Health, Volume 9 - 2021</a:t>
            </a:r>
          </a:p>
        </p:txBody>
      </p:sp>
      <p:pic>
        <p:nvPicPr>
          <p:cNvPr id="10" name="Picture 9" descr="دانشگاه علوم پزشکی ایران - ویکی‌پدیا، دانشنامهٔ آزاد">
            <a:extLst>
              <a:ext uri="{FF2B5EF4-FFF2-40B4-BE49-F238E27FC236}">
                <a16:creationId xmlns:a16="http://schemas.microsoft.com/office/drawing/2014/main" id="{79329AAF-315F-448A-08DE-65E1F81B17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6326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EF59-5AD2-5EF9-4708-34CDB2B1C52A}"/>
              </a:ext>
            </a:extLst>
          </p:cNvPr>
          <p:cNvSpPr>
            <a:spLocks noGrp="1"/>
          </p:cNvSpPr>
          <p:nvPr>
            <p:ph type="title"/>
          </p:nvPr>
        </p:nvSpPr>
        <p:spPr/>
        <p:txBody>
          <a:bodyPr/>
          <a:lstStyle/>
          <a:p>
            <a:r>
              <a:rPr lang="en-US" b="0" i="0" dirty="0">
                <a:solidFill>
                  <a:srgbClr val="00B050"/>
                </a:solidFill>
                <a:effectLst/>
                <a:latin typeface="MuseoSans"/>
              </a:rPr>
              <a:t>Self-report</a:t>
            </a:r>
            <a:endParaRPr lang="en-US" dirty="0">
              <a:solidFill>
                <a:srgbClr val="00B050"/>
              </a:solidFill>
            </a:endParaRPr>
          </a:p>
        </p:txBody>
      </p:sp>
      <p:sp>
        <p:nvSpPr>
          <p:cNvPr id="4" name="Slide Number Placeholder 3">
            <a:extLst>
              <a:ext uri="{FF2B5EF4-FFF2-40B4-BE49-F238E27FC236}">
                <a16:creationId xmlns:a16="http://schemas.microsoft.com/office/drawing/2014/main" id="{703C97AC-CE28-864F-EEFF-6134A4DCF1AF}"/>
              </a:ext>
            </a:extLst>
          </p:cNvPr>
          <p:cNvSpPr>
            <a:spLocks noGrp="1"/>
          </p:cNvSpPr>
          <p:nvPr>
            <p:ph type="sldNum" sz="quarter" idx="12"/>
          </p:nvPr>
        </p:nvSpPr>
        <p:spPr/>
        <p:txBody>
          <a:bodyPr/>
          <a:lstStyle/>
          <a:p>
            <a:fld id="{584E486E-142E-47D9-8D81-06AB5596F0EC}" type="slidenum">
              <a:rPr lang="en-US" smtClean="0"/>
              <a:t>8</a:t>
            </a:fld>
            <a:endParaRPr lang="en-US"/>
          </a:p>
        </p:txBody>
      </p:sp>
      <p:sp>
        <p:nvSpPr>
          <p:cNvPr id="5" name="TextBox 4">
            <a:extLst>
              <a:ext uri="{FF2B5EF4-FFF2-40B4-BE49-F238E27FC236}">
                <a16:creationId xmlns:a16="http://schemas.microsoft.com/office/drawing/2014/main" id="{E8F975FF-0C0D-9F87-9254-CAE3249C5755}"/>
              </a:ext>
            </a:extLst>
          </p:cNvPr>
          <p:cNvSpPr txBox="1"/>
          <p:nvPr/>
        </p:nvSpPr>
        <p:spPr>
          <a:xfrm>
            <a:off x="571499" y="1385144"/>
            <a:ext cx="8001001" cy="1938992"/>
          </a:xfrm>
          <a:prstGeom prst="rect">
            <a:avLst/>
          </a:prstGeom>
          <a:solidFill>
            <a:srgbClr val="92D050"/>
          </a:solidFill>
        </p:spPr>
        <p:txBody>
          <a:bodyPr wrap="square">
            <a:spAutoFit/>
          </a:bodyPr>
          <a:lstStyle/>
          <a:p>
            <a:r>
              <a:rPr lang="en-US" sz="2000" b="0" i="0" dirty="0">
                <a:solidFill>
                  <a:srgbClr val="282828"/>
                </a:solidFill>
                <a:effectLst/>
                <a:latin typeface="MuseoSans"/>
              </a:rPr>
              <a:t>is the primary way for pain measurement.</a:t>
            </a:r>
          </a:p>
          <a:p>
            <a:r>
              <a:rPr lang="en-US" sz="2000" b="0" i="0" dirty="0">
                <a:solidFill>
                  <a:srgbClr val="282828"/>
                </a:solidFill>
                <a:effectLst/>
                <a:latin typeface="MuseoSans"/>
              </a:rPr>
              <a:t>There are various scales such as Verbal Rating Scales (VRS), </a:t>
            </a:r>
          </a:p>
          <a:p>
            <a:r>
              <a:rPr lang="en-US" sz="2000" b="0" i="0" dirty="0">
                <a:solidFill>
                  <a:srgbClr val="282828"/>
                </a:solidFill>
                <a:effectLst/>
                <a:latin typeface="MuseoSans"/>
              </a:rPr>
              <a:t>Numerical rating scales (NRS), </a:t>
            </a:r>
          </a:p>
          <a:p>
            <a:r>
              <a:rPr lang="en-US" sz="2000" b="0" i="0" dirty="0">
                <a:solidFill>
                  <a:srgbClr val="282828"/>
                </a:solidFill>
                <a:effectLst/>
                <a:latin typeface="MuseoSans"/>
              </a:rPr>
              <a:t>Visual Analog Scales (VAS), </a:t>
            </a:r>
          </a:p>
          <a:p>
            <a:r>
              <a:rPr lang="en-US" sz="2000" b="0" i="0" dirty="0">
                <a:solidFill>
                  <a:srgbClr val="282828"/>
                </a:solidFill>
                <a:effectLst/>
                <a:latin typeface="MuseoSans"/>
              </a:rPr>
              <a:t>Smiley- based Wong-Baker Scale (WBS), </a:t>
            </a:r>
          </a:p>
          <a:p>
            <a:r>
              <a:rPr lang="en-US" sz="2000" b="0" i="0" dirty="0">
                <a:solidFill>
                  <a:srgbClr val="282828"/>
                </a:solidFill>
                <a:effectLst/>
                <a:latin typeface="MuseoSans"/>
              </a:rPr>
              <a:t>Faces Pain Scales-Revised (FPS-R) </a:t>
            </a:r>
            <a:endParaRPr lang="en-US" sz="2000" dirty="0"/>
          </a:p>
        </p:txBody>
      </p:sp>
      <p:pic>
        <p:nvPicPr>
          <p:cNvPr id="6" name="Picture 5" descr="دانشگاه علوم پزشکی ایران - ویکی‌پدیا، دانشنامهٔ آزاد">
            <a:extLst>
              <a:ext uri="{FF2B5EF4-FFF2-40B4-BE49-F238E27FC236}">
                <a16:creationId xmlns:a16="http://schemas.microsoft.com/office/drawing/2014/main" id="{F20734D6-A3EF-2F7F-452A-8A244FBE07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Medicina | Free Full-Text | The Use of Questionnaires in Pain Assessment  during Orthodontic Treatments: A Narrative Review">
            <a:extLst>
              <a:ext uri="{FF2B5EF4-FFF2-40B4-BE49-F238E27FC236}">
                <a16:creationId xmlns:a16="http://schemas.microsoft.com/office/drawing/2014/main" id="{BED6B7F0-292C-C45F-CD7C-50D465D449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3678" y="3465070"/>
            <a:ext cx="5378449" cy="3256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985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B4432-F56E-6417-71F5-E6BF1E9C5CC2}"/>
              </a:ext>
            </a:extLst>
          </p:cNvPr>
          <p:cNvSpPr>
            <a:spLocks noGrp="1"/>
          </p:cNvSpPr>
          <p:nvPr>
            <p:ph type="title"/>
          </p:nvPr>
        </p:nvSpPr>
        <p:spPr/>
        <p:txBody>
          <a:bodyPr/>
          <a:lstStyle/>
          <a:p>
            <a:r>
              <a:rPr lang="en-US" b="0" i="0" dirty="0">
                <a:solidFill>
                  <a:srgbClr val="00B050"/>
                </a:solidFill>
                <a:effectLst/>
                <a:latin typeface="MuseoSans"/>
              </a:rPr>
              <a:t>Observe behavior and infer</a:t>
            </a:r>
            <a:endParaRPr lang="en-US" dirty="0">
              <a:solidFill>
                <a:srgbClr val="00B050"/>
              </a:solidFill>
            </a:endParaRPr>
          </a:p>
        </p:txBody>
      </p:sp>
      <p:sp>
        <p:nvSpPr>
          <p:cNvPr id="3" name="Content Placeholder 2">
            <a:extLst>
              <a:ext uri="{FF2B5EF4-FFF2-40B4-BE49-F238E27FC236}">
                <a16:creationId xmlns:a16="http://schemas.microsoft.com/office/drawing/2014/main" id="{AB337F4E-19BA-C29A-D5D7-C26279C8959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9001C94A-C025-9994-AC9D-FF08740E5D4E}"/>
              </a:ext>
            </a:extLst>
          </p:cNvPr>
          <p:cNvSpPr>
            <a:spLocks noGrp="1"/>
          </p:cNvSpPr>
          <p:nvPr>
            <p:ph type="sldNum" sz="quarter" idx="12"/>
          </p:nvPr>
        </p:nvSpPr>
        <p:spPr/>
        <p:txBody>
          <a:bodyPr/>
          <a:lstStyle/>
          <a:p>
            <a:fld id="{584E486E-142E-47D9-8D81-06AB5596F0EC}" type="slidenum">
              <a:rPr lang="en-US" smtClean="0"/>
              <a:t>9</a:t>
            </a:fld>
            <a:endParaRPr lang="en-US"/>
          </a:p>
        </p:txBody>
      </p:sp>
      <p:sp>
        <p:nvSpPr>
          <p:cNvPr id="6" name="TextBox 5">
            <a:extLst>
              <a:ext uri="{FF2B5EF4-FFF2-40B4-BE49-F238E27FC236}">
                <a16:creationId xmlns:a16="http://schemas.microsoft.com/office/drawing/2014/main" id="{72E44A19-4242-C93C-FCDB-7EDC0DD05A5D}"/>
              </a:ext>
            </a:extLst>
          </p:cNvPr>
          <p:cNvSpPr txBox="1"/>
          <p:nvPr/>
        </p:nvSpPr>
        <p:spPr>
          <a:xfrm>
            <a:off x="628651" y="1825625"/>
            <a:ext cx="7886699" cy="3477875"/>
          </a:xfrm>
          <a:prstGeom prst="rect">
            <a:avLst/>
          </a:prstGeom>
          <a:solidFill>
            <a:srgbClr val="FF99CC"/>
          </a:solidFill>
        </p:spPr>
        <p:txBody>
          <a:bodyPr wrap="square">
            <a:spAutoFit/>
          </a:bodyPr>
          <a:lstStyle/>
          <a:p>
            <a:r>
              <a:rPr lang="en-US" sz="2000" b="0" i="0" dirty="0">
                <a:solidFill>
                  <a:srgbClr val="282828"/>
                </a:solidFill>
                <a:effectLst/>
                <a:latin typeface="MuseoSans"/>
              </a:rPr>
              <a:t>This method has various scales like</a:t>
            </a:r>
          </a:p>
          <a:p>
            <a:r>
              <a:rPr lang="en-US" sz="2000" b="0" i="0" dirty="0">
                <a:solidFill>
                  <a:srgbClr val="282828"/>
                </a:solidFill>
                <a:effectLst/>
                <a:latin typeface="MuseoSans"/>
              </a:rPr>
              <a:t> Neonatal Infant Pain Scale (NIPS), </a:t>
            </a:r>
          </a:p>
          <a:p>
            <a:r>
              <a:rPr lang="en-US" sz="2000" b="0" i="0" dirty="0">
                <a:solidFill>
                  <a:srgbClr val="282828"/>
                </a:solidFill>
                <a:effectLst/>
                <a:latin typeface="MuseoSans"/>
              </a:rPr>
              <a:t>Crying Requires Increased Vital Signs Expression Sleeplessness (CRIES), </a:t>
            </a:r>
          </a:p>
          <a:p>
            <a:r>
              <a:rPr lang="en-US" sz="2000" b="0" i="0" dirty="0">
                <a:solidFill>
                  <a:srgbClr val="282828"/>
                </a:solidFill>
                <a:effectLst/>
                <a:latin typeface="MuseoSans"/>
              </a:rPr>
              <a:t>Face, Legs, Activity, Cry, </a:t>
            </a:r>
            <a:r>
              <a:rPr lang="en-US" sz="2000" b="0" i="0" dirty="0" err="1">
                <a:solidFill>
                  <a:srgbClr val="282828"/>
                </a:solidFill>
                <a:effectLst/>
                <a:latin typeface="MuseoSans"/>
              </a:rPr>
              <a:t>Consolability</a:t>
            </a:r>
            <a:r>
              <a:rPr lang="en-US" sz="2000" b="0" i="0" dirty="0">
                <a:solidFill>
                  <a:srgbClr val="282828"/>
                </a:solidFill>
                <a:effectLst/>
                <a:latin typeface="MuseoSans"/>
              </a:rPr>
              <a:t> (FLACC)  for Infants and Toddlers, </a:t>
            </a:r>
          </a:p>
          <a:p>
            <a:r>
              <a:rPr lang="en-US" sz="2000" b="0" i="0" dirty="0">
                <a:solidFill>
                  <a:srgbClr val="282828"/>
                </a:solidFill>
                <a:effectLst/>
                <a:latin typeface="MuseoSans"/>
              </a:rPr>
              <a:t>Pain Assessment Checklist for Seniors with Limited Ability to Communicate (PACSLAC), </a:t>
            </a:r>
          </a:p>
          <a:p>
            <a:r>
              <a:rPr lang="en-US" sz="2000" b="0" i="0" dirty="0">
                <a:solidFill>
                  <a:srgbClr val="282828"/>
                </a:solidFill>
                <a:effectLst/>
                <a:latin typeface="MuseoSans"/>
              </a:rPr>
              <a:t>DOLOPLUS2 , </a:t>
            </a:r>
          </a:p>
          <a:p>
            <a:r>
              <a:rPr lang="en-US" sz="2000" b="0" i="0" dirty="0">
                <a:solidFill>
                  <a:srgbClr val="282828"/>
                </a:solidFill>
                <a:effectLst/>
                <a:latin typeface="MuseoSans"/>
              </a:rPr>
              <a:t>Pain Assessment in Advanced Dementia Scale (PAINAD) for elderly with dementia and Behavioral Pain Scale (BPS), </a:t>
            </a:r>
          </a:p>
          <a:p>
            <a:r>
              <a:rPr lang="en-US" sz="2000" b="0" i="0" dirty="0">
                <a:solidFill>
                  <a:srgbClr val="282828"/>
                </a:solidFill>
                <a:effectLst/>
                <a:latin typeface="MuseoSans"/>
              </a:rPr>
              <a:t>Critical Care Pain Observation Tool (CPOT), </a:t>
            </a:r>
          </a:p>
          <a:p>
            <a:r>
              <a:rPr lang="en-US" sz="2000" b="0" i="0" dirty="0">
                <a:solidFill>
                  <a:srgbClr val="282828"/>
                </a:solidFill>
                <a:effectLst/>
                <a:latin typeface="MuseoSans"/>
              </a:rPr>
              <a:t>Nonverbal Pain Scale (NVPS)  for ill and unconscious persons. </a:t>
            </a:r>
            <a:endParaRPr lang="en-US" sz="2000" dirty="0"/>
          </a:p>
        </p:txBody>
      </p:sp>
      <p:pic>
        <p:nvPicPr>
          <p:cNvPr id="7" name="Picture 6" descr="دانشگاه علوم پزشکی ایران - ویکی‌پدیا، دانشنامهٔ آزاد">
            <a:extLst>
              <a:ext uri="{FF2B5EF4-FFF2-40B4-BE49-F238E27FC236}">
                <a16:creationId xmlns:a16="http://schemas.microsoft.com/office/drawing/2014/main" id="{92831D5E-3485-DDDB-7E85-AF5EC91D01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2795" y="222779"/>
            <a:ext cx="765110" cy="7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1977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44881</TotalTime>
  <Words>2417</Words>
  <Application>Microsoft Macintosh PowerPoint</Application>
  <PresentationFormat>On-screen Show (4:3)</PresentationFormat>
  <Paragraphs>229</Paragraphs>
  <Slides>48</Slides>
  <Notes>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48</vt:i4>
      </vt:variant>
    </vt:vector>
  </HeadingPairs>
  <TitlesOfParts>
    <vt:vector size="61" baseType="lpstr">
      <vt:lpstr>-apple-system</vt:lpstr>
      <vt:lpstr>Arial</vt:lpstr>
      <vt:lpstr>Calibri</vt:lpstr>
      <vt:lpstr>Calibri Light</vt:lpstr>
      <vt:lpstr>century-gothic</vt:lpstr>
      <vt:lpstr>Georgia</vt:lpstr>
      <vt:lpstr>Harding</vt:lpstr>
      <vt:lpstr>Merriweather</vt:lpstr>
      <vt:lpstr>MuseoSans</vt:lpstr>
      <vt:lpstr>open sans</vt:lpstr>
      <vt:lpstr>open sans</vt:lpstr>
      <vt:lpstr>Roboto</vt:lpstr>
      <vt:lpstr>Office Theme</vt:lpstr>
      <vt:lpstr>Application of Artificial Intelligence in Pain Management</vt:lpstr>
      <vt:lpstr>PowerPoint Presentation</vt:lpstr>
      <vt:lpstr>PowerPoint Presentation</vt:lpstr>
      <vt:lpstr>PowerPoint Presentation</vt:lpstr>
      <vt:lpstr>PowerPoint Presentation</vt:lpstr>
      <vt:lpstr>PowerPoint Presentation</vt:lpstr>
      <vt:lpstr>Chronic Pain Treatment and Digital Health</vt:lpstr>
      <vt:lpstr>Self-report</vt:lpstr>
      <vt:lpstr>Observe behavior and infer</vt:lpstr>
      <vt:lpstr>Indirect Physiology</vt:lpstr>
      <vt:lpstr>Challenges</vt:lpstr>
      <vt:lpstr>Digital Bio-Markers</vt:lpstr>
      <vt:lpstr>PowerPoint Presentation</vt:lpstr>
      <vt:lpstr>Facial Expressions</vt:lpstr>
      <vt:lpstr>Language analysis</vt:lpstr>
      <vt:lpstr>Electroencephalography</vt:lpstr>
      <vt:lpstr>Electrodermal Activity</vt:lpstr>
      <vt:lpstr>Heart rate variability</vt:lpstr>
      <vt:lpstr>Chronic Pain Treatment</vt:lpstr>
      <vt:lpstr>Mind-Body Therapies</vt:lpstr>
      <vt:lpstr>Cognitive Behavioral Therapy</vt:lpstr>
      <vt:lpstr>Exercise Therapy</vt:lpstr>
      <vt:lpstr>Digital Therapy</vt:lpstr>
      <vt:lpstr>Chronic Pain Virtual Patient Engagement</vt:lpstr>
      <vt:lpstr>Remote Patient Monitoring</vt:lpstr>
      <vt:lpstr>Chatbots</vt:lpstr>
      <vt:lpstr>Artificial intelligence to improve back pain outcomes</vt:lpstr>
      <vt:lpstr>Artificial intelligence interpretations of pain drawings may predict response to headache surgery</vt:lpstr>
      <vt:lpstr>Neuroimaging and artificial intelligence for assessment of chronic painful temporomandibular disorders</vt:lpstr>
      <vt:lpstr>PowerPoint Presentation</vt:lpstr>
      <vt:lpstr>Artificial intelligence for disparities in knee pain assessment</vt:lpstr>
      <vt:lpstr>Identifying significant structural factors associated with knee pain severity in patients with osteoarthritis using machine learning</vt:lpstr>
      <vt:lpstr>PowerPoint Presentation</vt:lpstr>
      <vt:lpstr>An algorithmic approach to reducing unexplained pain disparities in underserved populations</vt:lpstr>
      <vt:lpstr>Continuous visualization and validation of pain in critically ill patients using artificial intelligence</vt:lpstr>
      <vt:lpstr>Automatic pain assessment in a cancer patient.</vt:lpstr>
      <vt:lpstr>PowerPoint Presentation</vt:lpstr>
      <vt:lpstr>Brain imaging signatures of neuropathic facial pain derived by artificial intelligence </vt:lpstr>
      <vt:lpstr>Artificial intelligence-enabled remote patient monitoring architectures</vt:lpstr>
      <vt:lpstr>Patient monitoring architecture</vt:lpstr>
      <vt:lpstr>Nanoparticles</vt:lpstr>
      <vt:lpstr>Explainability and Interpretability</vt:lpstr>
      <vt:lpstr>Data Quality and Bias</vt:lpstr>
      <vt:lpstr>Lack of Robustness</vt:lpstr>
      <vt:lpstr>Ethical Concerns </vt:lpstr>
      <vt:lpstr>Note that !!</vt:lpstr>
      <vt:lpstr>8-AI Medical Application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Nasibeh</dc:creator>
  <cp:lastModifiedBy>Nasibeh Rady Raz</cp:lastModifiedBy>
  <cp:revision>306</cp:revision>
  <cp:lastPrinted>2024-08-16T07:36:55Z</cp:lastPrinted>
  <dcterms:created xsi:type="dcterms:W3CDTF">2023-04-08T08:00:36Z</dcterms:created>
  <dcterms:modified xsi:type="dcterms:W3CDTF">2024-08-16T07:40:24Z</dcterms:modified>
</cp:coreProperties>
</file>